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Lst>
  <p:notesMasterIdLst>
    <p:notesMasterId r:id="rId113"/>
  </p:notesMasterIdLst>
  <p:sldIdLst>
    <p:sldId id="445" r:id="rId2"/>
    <p:sldId id="446" r:id="rId3"/>
    <p:sldId id="444" r:id="rId4"/>
    <p:sldId id="296" r:id="rId5"/>
    <p:sldId id="393" r:id="rId6"/>
    <p:sldId id="297" r:id="rId7"/>
    <p:sldId id="374" r:id="rId8"/>
    <p:sldId id="375" r:id="rId9"/>
    <p:sldId id="376" r:id="rId10"/>
    <p:sldId id="377" r:id="rId11"/>
    <p:sldId id="378" r:id="rId12"/>
    <p:sldId id="379" r:id="rId13"/>
    <p:sldId id="380" r:id="rId14"/>
    <p:sldId id="381" r:id="rId15"/>
    <p:sldId id="382" r:id="rId16"/>
    <p:sldId id="392" r:id="rId17"/>
    <p:sldId id="384" r:id="rId18"/>
    <p:sldId id="385" r:id="rId19"/>
    <p:sldId id="386" r:id="rId20"/>
    <p:sldId id="387" r:id="rId21"/>
    <p:sldId id="388" r:id="rId22"/>
    <p:sldId id="389" r:id="rId23"/>
    <p:sldId id="390" r:id="rId24"/>
    <p:sldId id="320" r:id="rId25"/>
    <p:sldId id="321" r:id="rId26"/>
    <p:sldId id="398" r:id="rId27"/>
    <p:sldId id="323" r:id="rId28"/>
    <p:sldId id="408" r:id="rId29"/>
    <p:sldId id="400" r:id="rId30"/>
    <p:sldId id="324" r:id="rId31"/>
    <p:sldId id="325" r:id="rId32"/>
    <p:sldId id="326" r:id="rId33"/>
    <p:sldId id="327" r:id="rId34"/>
    <p:sldId id="328" r:id="rId35"/>
    <p:sldId id="329" r:id="rId36"/>
    <p:sldId id="396" r:id="rId37"/>
    <p:sldId id="409" r:id="rId38"/>
    <p:sldId id="399" r:id="rId39"/>
    <p:sldId id="338" r:id="rId40"/>
    <p:sldId id="339" r:id="rId41"/>
    <p:sldId id="340" r:id="rId42"/>
    <p:sldId id="341" r:id="rId43"/>
    <p:sldId id="342" r:id="rId44"/>
    <p:sldId id="343" r:id="rId45"/>
    <p:sldId id="344" r:id="rId46"/>
    <p:sldId id="345" r:id="rId47"/>
    <p:sldId id="346" r:id="rId48"/>
    <p:sldId id="347" r:id="rId49"/>
    <p:sldId id="442" r:id="rId50"/>
    <p:sldId id="348" r:id="rId51"/>
    <p:sldId id="411" r:id="rId52"/>
    <p:sldId id="349" r:id="rId53"/>
    <p:sldId id="350" r:id="rId54"/>
    <p:sldId id="441" r:id="rId55"/>
    <p:sldId id="351" r:id="rId56"/>
    <p:sldId id="352" r:id="rId57"/>
    <p:sldId id="353" r:id="rId58"/>
    <p:sldId id="436" r:id="rId59"/>
    <p:sldId id="437" r:id="rId60"/>
    <p:sldId id="438" r:id="rId61"/>
    <p:sldId id="413" r:id="rId62"/>
    <p:sldId id="414" r:id="rId63"/>
    <p:sldId id="415" r:id="rId64"/>
    <p:sldId id="422" r:id="rId65"/>
    <p:sldId id="354" r:id="rId66"/>
    <p:sldId id="356" r:id="rId67"/>
    <p:sldId id="357" r:id="rId68"/>
    <p:sldId id="362" r:id="rId69"/>
    <p:sldId id="440" r:id="rId70"/>
    <p:sldId id="363" r:id="rId71"/>
    <p:sldId id="364" r:id="rId72"/>
    <p:sldId id="365" r:id="rId73"/>
    <p:sldId id="366" r:id="rId74"/>
    <p:sldId id="367" r:id="rId75"/>
    <p:sldId id="368" r:id="rId76"/>
    <p:sldId id="369" r:id="rId77"/>
    <p:sldId id="370" r:id="rId78"/>
    <p:sldId id="371" r:id="rId79"/>
    <p:sldId id="275" r:id="rId80"/>
    <p:sldId id="278" r:id="rId81"/>
    <p:sldId id="280" r:id="rId82"/>
    <p:sldId id="281" r:id="rId83"/>
    <p:sldId id="282" r:id="rId84"/>
    <p:sldId id="283" r:id="rId85"/>
    <p:sldId id="284" r:id="rId86"/>
    <p:sldId id="285" r:id="rId87"/>
    <p:sldId id="286" r:id="rId88"/>
    <p:sldId id="287" r:id="rId89"/>
    <p:sldId id="288" r:id="rId90"/>
    <p:sldId id="289" r:id="rId91"/>
    <p:sldId id="290" r:id="rId92"/>
    <p:sldId id="291" r:id="rId93"/>
    <p:sldId id="439" r:id="rId94"/>
    <p:sldId id="395" r:id="rId95"/>
    <p:sldId id="279" r:id="rId96"/>
    <p:sldId id="403" r:id="rId97"/>
    <p:sldId id="407" r:id="rId98"/>
    <p:sldId id="419" r:id="rId99"/>
    <p:sldId id="420" r:id="rId100"/>
    <p:sldId id="421" r:id="rId101"/>
    <p:sldId id="423" r:id="rId102"/>
    <p:sldId id="424" r:id="rId103"/>
    <p:sldId id="425" r:id="rId104"/>
    <p:sldId id="426" r:id="rId105"/>
    <p:sldId id="427" r:id="rId106"/>
    <p:sldId id="428" r:id="rId107"/>
    <p:sldId id="429" r:id="rId108"/>
    <p:sldId id="430" r:id="rId109"/>
    <p:sldId id="431" r:id="rId110"/>
    <p:sldId id="433" r:id="rId111"/>
    <p:sldId id="435" r:id="rId1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0" autoAdjust="0"/>
    <p:restoredTop sz="94660"/>
  </p:normalViewPr>
  <p:slideViewPr>
    <p:cSldViewPr snapToGrid="0">
      <p:cViewPr varScale="1">
        <p:scale>
          <a:sx n="72" d="100"/>
          <a:sy n="72"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73007-CD82-4A98-88C6-3A45A56E211B}"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E791F-B9C1-4721-83EC-88F74A76CE6B}" type="slidenum">
              <a:rPr lang="en-US" smtClean="0"/>
              <a:t>‹#›</a:t>
            </a:fld>
            <a:endParaRPr lang="en-US"/>
          </a:p>
        </p:txBody>
      </p:sp>
    </p:spTree>
    <p:extLst>
      <p:ext uri="{BB962C8B-B14F-4D97-AF65-F5344CB8AC3E}">
        <p14:creationId xmlns:p14="http://schemas.microsoft.com/office/powerpoint/2010/main" val="2089091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FCB0703-093C-4071-A111-848C8D89E488}" type="slidenum">
              <a:rPr lang="fa-IR" smtClean="0"/>
              <a:t>6</a:t>
            </a:fld>
            <a:endParaRPr lang="fa-IR"/>
          </a:p>
        </p:txBody>
      </p:sp>
    </p:spTree>
    <p:extLst>
      <p:ext uri="{BB962C8B-B14F-4D97-AF65-F5344CB8AC3E}">
        <p14:creationId xmlns:p14="http://schemas.microsoft.com/office/powerpoint/2010/main" val="287988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B162E-F156-4999-8AC1-442A1BD732F2}" type="slidenum">
              <a:rPr lang="en-US" altLang="en-US"/>
              <a:pPr/>
              <a:t>51</a:t>
            </a:fld>
            <a:endParaRPr lang="en-US" altLang="en-US"/>
          </a:p>
        </p:txBody>
      </p:sp>
      <p:sp>
        <p:nvSpPr>
          <p:cNvPr id="102402" name="Rectangle 2"/>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endParaRPr lang="en-US" altLang="en-US"/>
          </a:p>
        </p:txBody>
      </p:sp>
      <p:sp>
        <p:nvSpPr>
          <p:cNvPr id="102403" name="Rectangle 3"/>
          <p:cNvSpPr>
            <a:spLocks noGrp="1" noRot="1" noChangeAspect="1" noChangeArrowheads="1" noTextEdit="1"/>
          </p:cNvSpPr>
          <p:nvPr>
            <p:ph type="sldImg"/>
          </p:nvPr>
        </p:nvSpPr>
        <p:spPr bwMode="auto">
          <a:xfrm>
            <a:off x="393700" y="692150"/>
            <a:ext cx="6070600" cy="34163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Tree>
    <p:extLst>
      <p:ext uri="{BB962C8B-B14F-4D97-AF65-F5344CB8AC3E}">
        <p14:creationId xmlns:p14="http://schemas.microsoft.com/office/powerpoint/2010/main" val="1209017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7FBEC-160E-4476-A8E8-02807641F6B7}" type="slidenum">
              <a:rPr lang="en-US" altLang="en-US"/>
              <a:pPr/>
              <a:t>54</a:t>
            </a:fld>
            <a:endParaRPr lang="en-US"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altLang="en-US"/>
              <a:t>WHEN FIRST TREAT CHRONIC PAIN, created in 1990 when The World Health Organization realized physicians across the globe were ill-prepared to treat chronic pain, so tried to simplify and teach a model</a:t>
            </a:r>
          </a:p>
        </p:txBody>
      </p:sp>
    </p:spTree>
    <p:extLst>
      <p:ext uri="{BB962C8B-B14F-4D97-AF65-F5344CB8AC3E}">
        <p14:creationId xmlns:p14="http://schemas.microsoft.com/office/powerpoint/2010/main" val="321422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77D41D-EFD4-452D-8BDE-5650BDDA1E54}" type="slidenum">
              <a:rPr lang="en-US" altLang="en-US"/>
              <a:pPr/>
              <a:t>81</a:t>
            </a:fld>
            <a:endParaRPr lang="en-US" alt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4294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1F9A0D-53B6-4E17-98FE-87A9477228A0}" type="slidenum">
              <a:rPr lang="en-US" altLang="en-US"/>
              <a:pPr/>
              <a:t>98</a:t>
            </a:fld>
            <a:endParaRPr lang="en-US" alt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en-US" altLang="en-US"/>
              <a:t>Studies show the average time it takes patients in hospitals to get a prn drug is 2 hrs! (to have enough pain to want to get to the call light, get the secretary to find the nurse who 9 times out of 10 is busy, then RN needs to evaluate pt, then needs narcotic key and second RN to get the drug, not even including the time it takes the drug to kick in),  Most nursing homes are NOT staffed to be able to give any prn drugs.</a:t>
            </a:r>
          </a:p>
        </p:txBody>
      </p:sp>
    </p:spTree>
    <p:extLst>
      <p:ext uri="{BB962C8B-B14F-4D97-AF65-F5344CB8AC3E}">
        <p14:creationId xmlns:p14="http://schemas.microsoft.com/office/powerpoint/2010/main" val="136541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BC780-3E08-4701-8C12-BAD878138285}" type="slidenum">
              <a:rPr lang="en-US" altLang="en-US"/>
              <a:pPr/>
              <a:t>99</a:t>
            </a:fld>
            <a:endParaRPr lang="en-US" alt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r>
              <a:rPr lang="en-US" altLang="en-US"/>
              <a:t>Use 24 hrs of a dose of short acting that works, add up total, tell patient to take as soon as pain starts to keep ahead of the pain, don’t wait til pain peaks</a:t>
            </a:r>
          </a:p>
        </p:txBody>
      </p:sp>
    </p:spTree>
    <p:extLst>
      <p:ext uri="{BB962C8B-B14F-4D97-AF65-F5344CB8AC3E}">
        <p14:creationId xmlns:p14="http://schemas.microsoft.com/office/powerpoint/2010/main" val="301147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E63EC30-3946-4F24-BCF8-9B310AB4C5C7}" type="datetimeFigureOut">
              <a:rPr lang="fa-IR" smtClean="0"/>
              <a:pPr>
                <a:defRPr/>
              </a:pPr>
              <a:t>17/07/1444</a:t>
            </a:fld>
            <a:endParaRPr lang="fa-I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B55F2F-8419-409A-A7E0-2FFB8C8214B3}" type="slidenum">
              <a:rPr lang="en-US" smtClean="0"/>
              <a:pPr>
                <a:defRPr/>
              </a:pPr>
              <a:t>‹#›</a:t>
            </a:fld>
            <a:endParaRPr lang="en-US"/>
          </a:p>
        </p:txBody>
      </p:sp>
    </p:spTree>
    <p:extLst>
      <p:ext uri="{BB962C8B-B14F-4D97-AF65-F5344CB8AC3E}">
        <p14:creationId xmlns:p14="http://schemas.microsoft.com/office/powerpoint/2010/main" val="2765453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6" name="Footer Placeholder 5"/>
          <p:cNvSpPr>
            <a:spLocks noGrp="1"/>
          </p:cNvSpPr>
          <p:nvPr>
            <p:ph type="ftr" sz="quarter" idx="11"/>
          </p:nvPr>
        </p:nvSpPr>
        <p:spPr/>
        <p:txBody>
          <a:bodyPr/>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2621040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248755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192765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1410187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4"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3768852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4"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224777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849FE99-C687-4569-8CB5-BA939CD736B0}"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8B8D325D-68AF-4195-A9C9-7F087A27DFA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78229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CC14677-9A75-4E2B-A793-5DC8BA2D489C}"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A5E77E0C-9E5D-4E94-81B3-1BF2EA25567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5309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34584" y="214313"/>
            <a:ext cx="10405533"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549400" y="6243638"/>
            <a:ext cx="2540000"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4876800" y="6243638"/>
            <a:ext cx="386080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9389533" y="6243638"/>
            <a:ext cx="2540000" cy="457200"/>
          </a:xfrm>
        </p:spPr>
        <p:txBody>
          <a:bodyPr/>
          <a:lstStyle>
            <a:lvl1pPr>
              <a:defRPr/>
            </a:lvl1pPr>
          </a:lstStyle>
          <a:p>
            <a:fld id="{8EDE5F28-02A1-49CF-ACDE-2228D4BF75EB}" type="slidenum">
              <a:rPr lang="en-US" altLang="en-US"/>
              <a:pPr/>
              <a:t>‹#›</a:t>
            </a:fld>
            <a:endParaRPr lang="en-US" altLang="en-US"/>
          </a:p>
        </p:txBody>
      </p:sp>
    </p:spTree>
    <p:extLst>
      <p:ext uri="{BB962C8B-B14F-4D97-AF65-F5344CB8AC3E}">
        <p14:creationId xmlns:p14="http://schemas.microsoft.com/office/powerpoint/2010/main" val="827859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876800" y="6243638"/>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389533" y="6243638"/>
            <a:ext cx="2540000" cy="457200"/>
          </a:xfrm>
        </p:spPr>
        <p:txBody>
          <a:bodyPr/>
          <a:lstStyle>
            <a:lvl1pPr>
              <a:defRPr/>
            </a:lvl1pPr>
          </a:lstStyle>
          <a:p>
            <a:fld id="{C2F6BD1D-398A-4F8F-87BF-32966106BB4A}" type="slidenum">
              <a:rPr lang="en-US" altLang="en-US"/>
              <a:pPr/>
              <a:t>‹#›</a:t>
            </a:fld>
            <a:endParaRPr lang="en-US" altLang="en-US"/>
          </a:p>
        </p:txBody>
      </p:sp>
    </p:spTree>
    <p:extLst>
      <p:ext uri="{BB962C8B-B14F-4D97-AF65-F5344CB8AC3E}">
        <p14:creationId xmlns:p14="http://schemas.microsoft.com/office/powerpoint/2010/main" val="838169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0AF688E-828F-4D7E-9967-EF1D09F50821}"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4501BA62-CB91-4B9D-A95D-CFFBDD12DAA1}"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14121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4D53626-C874-47A7-841D-FC7BDA440D7F}"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76B54DBB-08F6-465F-8C5D-10D75445789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0712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93A8207-6426-4EBC-BE04-E71F5AD5B400}" type="datetimeFigureOut">
              <a:rPr lang="en-US" smtClean="0">
                <a:solidFill>
                  <a:srgbClr val="B13F9A"/>
                </a:solidFill>
              </a:rPr>
              <a:pPr>
                <a:defRPr/>
              </a:pPr>
              <a:t>2/7/2023</a:t>
            </a:fld>
            <a:endParaRPr lang="en-US">
              <a:solidFill>
                <a:srgbClr val="B13F9A"/>
              </a:solidFill>
            </a:endParaRPr>
          </a:p>
        </p:txBody>
      </p:sp>
      <p:sp>
        <p:nvSpPr>
          <p:cNvPr id="6" name="Footer Placeholder 5"/>
          <p:cNvSpPr>
            <a:spLocks noGrp="1"/>
          </p:cNvSpPr>
          <p:nvPr>
            <p:ph type="ftr" sz="quarter" idx="11"/>
          </p:nvPr>
        </p:nvSpPr>
        <p:spPr/>
        <p:txBody>
          <a:bodyPr/>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p>
            <a:pPr>
              <a:defRPr/>
            </a:pPr>
            <a:fld id="{293306D4-5791-4048-AF03-392C9BFEDA6D}"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6848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AFBD368-ED06-4CE4-918E-9F3E46C743B9}" type="datetimeFigureOut">
              <a:rPr lang="en-US" smtClean="0">
                <a:solidFill>
                  <a:srgbClr val="B13F9A"/>
                </a:solidFill>
              </a:rPr>
              <a:pPr>
                <a:defRPr/>
              </a:pPr>
              <a:t>2/7/2023</a:t>
            </a:fld>
            <a:endParaRPr lang="en-US">
              <a:solidFill>
                <a:srgbClr val="B13F9A"/>
              </a:solidFill>
            </a:endParaRPr>
          </a:p>
        </p:txBody>
      </p:sp>
      <p:sp>
        <p:nvSpPr>
          <p:cNvPr id="8" name="Footer Placeholder 7"/>
          <p:cNvSpPr>
            <a:spLocks noGrp="1"/>
          </p:cNvSpPr>
          <p:nvPr>
            <p:ph type="ftr" sz="quarter" idx="11"/>
          </p:nvPr>
        </p:nvSpPr>
        <p:spPr/>
        <p:txBody>
          <a:bodyPr/>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p>
            <a:pPr>
              <a:defRPr/>
            </a:pPr>
            <a:fld id="{C960BD7C-CCCF-4437-BD58-DD027E8178C6}"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337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4C553D31-CFB9-4538-9F95-911086E5FFA6}" type="datetimeFigureOut">
              <a:rPr lang="en-US" smtClean="0">
                <a:solidFill>
                  <a:srgbClr val="B13F9A"/>
                </a:solidFill>
              </a:rPr>
              <a:pPr>
                <a:defRPr/>
              </a:pPr>
              <a:t>2/7/2023</a:t>
            </a:fld>
            <a:endParaRPr lang="en-US">
              <a:solidFill>
                <a:srgbClr val="B13F9A"/>
              </a:solidFill>
            </a:endParaRPr>
          </a:p>
        </p:txBody>
      </p:sp>
      <p:sp>
        <p:nvSpPr>
          <p:cNvPr id="5" name="Footer Placeholder 3"/>
          <p:cNvSpPr>
            <a:spLocks noGrp="1"/>
          </p:cNvSpPr>
          <p:nvPr>
            <p:ph type="ftr" sz="quarter" idx="11"/>
          </p:nvPr>
        </p:nvSpPr>
        <p:spPr/>
        <p:txBody>
          <a:bodyPr/>
          <a:lstStyle/>
          <a:p>
            <a:pPr>
              <a:defRPr/>
            </a:pPr>
            <a:endParaRPr lang="en-US">
              <a:solidFill>
                <a:srgbClr val="B13F9A"/>
              </a:solidFill>
            </a:endParaRPr>
          </a:p>
        </p:txBody>
      </p:sp>
      <p:sp>
        <p:nvSpPr>
          <p:cNvPr id="6" name="Slide Number Placeholder 4"/>
          <p:cNvSpPr>
            <a:spLocks noGrp="1"/>
          </p:cNvSpPr>
          <p:nvPr>
            <p:ph type="sldNum" sz="quarter" idx="12"/>
          </p:nvPr>
        </p:nvSpPr>
        <p:spPr/>
        <p:txBody>
          <a:bodyPr/>
          <a:lstStyle/>
          <a:p>
            <a:pPr>
              <a:defRPr/>
            </a:pPr>
            <a:fld id="{27800A7B-F30F-45B0-AC72-70445C757D0D}"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3123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A2513EE2-724B-4886-ACF4-C71286335F42}" type="datetimeFigureOut">
              <a:rPr lang="en-US" smtClean="0">
                <a:solidFill>
                  <a:srgbClr val="B13F9A"/>
                </a:solidFill>
              </a:rPr>
              <a:pPr>
                <a:defRPr/>
              </a:pPr>
              <a:t>2/7/2023</a:t>
            </a:fld>
            <a:endParaRPr lang="en-US">
              <a:solidFill>
                <a:srgbClr val="B13F9A"/>
              </a:solidFill>
            </a:endParaRPr>
          </a:p>
        </p:txBody>
      </p:sp>
      <p:sp>
        <p:nvSpPr>
          <p:cNvPr id="5" name="Footer Placeholder 2"/>
          <p:cNvSpPr>
            <a:spLocks noGrp="1"/>
          </p:cNvSpPr>
          <p:nvPr>
            <p:ph type="ftr" sz="quarter" idx="11"/>
          </p:nvPr>
        </p:nvSpPr>
        <p:spPr/>
        <p:txBody>
          <a:bodyPr/>
          <a:lstStyle/>
          <a:p>
            <a:pPr>
              <a:defRPr/>
            </a:pPr>
            <a:endParaRPr lang="en-US">
              <a:solidFill>
                <a:srgbClr val="B13F9A"/>
              </a:solidFill>
            </a:endParaRPr>
          </a:p>
        </p:txBody>
      </p:sp>
      <p:sp>
        <p:nvSpPr>
          <p:cNvPr id="6" name="Slide Number Placeholder 3"/>
          <p:cNvSpPr>
            <a:spLocks noGrp="1"/>
          </p:cNvSpPr>
          <p:nvPr>
            <p:ph type="sldNum" sz="quarter" idx="12"/>
          </p:nvPr>
        </p:nvSpPr>
        <p:spPr/>
        <p:txBody>
          <a:bodyPr/>
          <a:lstStyle/>
          <a:p>
            <a:pPr>
              <a:defRPr/>
            </a:pPr>
            <a:fld id="{CE0DCC6F-10B6-4531-B7E5-9852CD71BE96}"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8845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CAB20976-711D-4A24-A558-5605D83FB1C2}" type="datetimeFigureOut">
              <a:rPr lang="en-US" smtClean="0">
                <a:solidFill>
                  <a:srgbClr val="B13F9A"/>
                </a:solidFill>
              </a:rPr>
              <a:pPr>
                <a:defRPr/>
              </a:pPr>
              <a:t>2/7/2023</a:t>
            </a:fld>
            <a:endParaRPr lang="en-US">
              <a:solidFill>
                <a:srgbClr val="B13F9A"/>
              </a:solidFill>
            </a:endParaRPr>
          </a:p>
        </p:txBody>
      </p:sp>
      <p:sp>
        <p:nvSpPr>
          <p:cNvPr id="5" name="Footer Placeholder 5"/>
          <p:cNvSpPr>
            <a:spLocks noGrp="1"/>
          </p:cNvSpPr>
          <p:nvPr>
            <p:ph type="ftr" sz="quarter" idx="11"/>
          </p:nvPr>
        </p:nvSpPr>
        <p:spPr/>
        <p:txBody>
          <a:bodyPr/>
          <a:lstStyle/>
          <a:p>
            <a:pPr>
              <a:defRPr/>
            </a:pPr>
            <a:endParaRPr lang="en-US">
              <a:solidFill>
                <a:srgbClr val="B13F9A"/>
              </a:solidFill>
            </a:endParaRPr>
          </a:p>
        </p:txBody>
      </p:sp>
      <p:sp>
        <p:nvSpPr>
          <p:cNvPr id="6" name="Slide Number Placeholder 6"/>
          <p:cNvSpPr>
            <a:spLocks noGrp="1"/>
          </p:cNvSpPr>
          <p:nvPr>
            <p:ph type="sldNum" sz="quarter" idx="12"/>
          </p:nvPr>
        </p:nvSpPr>
        <p:spPr/>
        <p:txBody>
          <a:bodyPr/>
          <a:lstStyle/>
          <a:p>
            <a:pPr>
              <a:defRPr/>
            </a:pPr>
            <a:fld id="{60E7D75E-A030-4CF8-87B4-C8325FAA590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91746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045107B-DAB8-48F4-8D22-DE96330091FF}" type="datetimeFigureOut">
              <a:rPr lang="en-US" smtClean="0">
                <a:solidFill>
                  <a:srgbClr val="F4E7ED"/>
                </a:solidFill>
              </a:rPr>
              <a:pPr>
                <a:defRPr/>
              </a:pPr>
              <a:t>2/7/2023</a:t>
            </a:fld>
            <a:endParaRPr lang="en-US">
              <a:solidFill>
                <a:srgbClr val="F4E7ED"/>
              </a:solidFill>
            </a:endParaRPr>
          </a:p>
        </p:txBody>
      </p:sp>
      <p:sp>
        <p:nvSpPr>
          <p:cNvPr id="6" name="Footer Placeholder 5"/>
          <p:cNvSpPr>
            <a:spLocks noGrp="1"/>
          </p:cNvSpPr>
          <p:nvPr>
            <p:ph type="ftr" sz="quarter" idx="11"/>
          </p:nvPr>
        </p:nvSpPr>
        <p:spPr/>
        <p:txBody>
          <a:bodyPr/>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p>
            <a:pPr>
              <a:defRPr/>
            </a:pPr>
            <a:fld id="{A2C51CAF-344C-464B-B14B-A0B6F67C0504}" type="slidenum">
              <a:rPr lang="en-US" smtClean="0">
                <a:solidFill>
                  <a:srgbClr val="F4E7ED"/>
                </a:solidFill>
              </a:rPr>
              <a:pPr>
                <a:defRPr/>
              </a:pPr>
              <a:t>‹#›</a:t>
            </a:fld>
            <a:endParaRPr lang="en-US">
              <a:solidFill>
                <a:srgbClr val="F4E7ED"/>
              </a:solidFill>
            </a:endParaRPr>
          </a:p>
        </p:txBody>
      </p:sp>
    </p:spTree>
    <p:extLst>
      <p:ext uri="{BB962C8B-B14F-4D97-AF65-F5344CB8AC3E}">
        <p14:creationId xmlns:p14="http://schemas.microsoft.com/office/powerpoint/2010/main" val="322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0A338F89-BC5B-47A7-9D6D-5E0381C00CA9}" type="datetimeFigureOut">
              <a:rPr lang="en-US" smtClean="0">
                <a:solidFill>
                  <a:srgbClr val="B13F9A"/>
                </a:solidFill>
              </a:rPr>
              <a:pPr>
                <a:defRPr/>
              </a:pPr>
              <a:t>2/7/2023</a:t>
            </a:fld>
            <a:endParaRPr lang="en-US">
              <a:solidFill>
                <a:srgbClr val="B13F9A"/>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solidFill>
                <a:srgbClr val="B13F9A"/>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fontAlgn="base">
              <a:spcBef>
                <a:spcPct val="0"/>
              </a:spcBef>
              <a:spcAft>
                <a:spcPct val="0"/>
              </a:spcAft>
              <a:defRPr/>
            </a:pPr>
            <a:fld id="{1F599C6D-F32D-416B-8F4B-FD30A0522015}" type="slidenum">
              <a:rPr lang="en-US" smtClean="0">
                <a:solidFill>
                  <a:srgbClr val="B13F9A"/>
                </a:solidFill>
              </a:rPr>
              <a:pPr fontAlgn="base">
                <a:spcBef>
                  <a:spcPct val="0"/>
                </a:spcBef>
                <a:spcAft>
                  <a:spcPct val="0"/>
                </a:spcAft>
                <a:defRPr/>
              </a:pPr>
              <a:t>‹#›</a:t>
            </a:fld>
            <a:endParaRPr lang="en-US">
              <a:solidFill>
                <a:srgbClr val="B13F9A"/>
              </a:solidFill>
            </a:endParaRPr>
          </a:p>
        </p:txBody>
      </p:sp>
    </p:spTree>
    <p:extLst>
      <p:ext uri="{BB962C8B-B14F-4D97-AF65-F5344CB8AC3E}">
        <p14:creationId xmlns:p14="http://schemas.microsoft.com/office/powerpoint/2010/main" val="2363718989"/>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001A3DA-6211-49EA-A828-EE1F7E501F43}"/>
              </a:ext>
            </a:extLst>
          </p:cNvPr>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060174" y="214313"/>
            <a:ext cx="9567645" cy="5918200"/>
          </a:xfrm>
        </p:spPr>
      </p:pic>
    </p:spTree>
    <p:extLst>
      <p:ext uri="{BB962C8B-B14F-4D97-AF65-F5344CB8AC3E}">
        <p14:creationId xmlns:p14="http://schemas.microsoft.com/office/powerpoint/2010/main" val="254835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انتقال (</a:t>
            </a:r>
            <a:r>
              <a:rPr lang="en-US" dirty="0"/>
              <a:t>transmission</a:t>
            </a:r>
            <a:r>
              <a:rPr lang="fa-IR" dirty="0"/>
              <a:t>)</a:t>
            </a:r>
            <a:endParaRPr lang="en-US" dirty="0"/>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200000"/>
              </a:lnSpc>
              <a:spcAft>
                <a:spcPts val="0"/>
              </a:spcAft>
              <a:buFont typeface="Wingdings 2"/>
              <a:buChar char=""/>
              <a:defRPr/>
            </a:pPr>
            <a:r>
              <a:rPr lang="fa-IR" b="1" dirty="0"/>
              <a:t>رشته های درد از شاخ خلفی وارد نخاع شده</a:t>
            </a:r>
          </a:p>
          <a:p>
            <a:pPr marL="274320" indent="-274320" algn="r" rtl="1" eaLnBrk="1" fontAlgn="auto" hangingPunct="1">
              <a:lnSpc>
                <a:spcPct val="200000"/>
              </a:lnSpc>
              <a:spcAft>
                <a:spcPts val="0"/>
              </a:spcAft>
              <a:buFont typeface="Wingdings 2"/>
              <a:buChar char=""/>
              <a:defRPr/>
            </a:pPr>
            <a:r>
              <a:rPr lang="fa-IR" b="1" dirty="0"/>
              <a:t>شاخ خلفی ماده </a:t>
            </a:r>
            <a:r>
              <a:rPr lang="en-US" b="1" dirty="0"/>
              <a:t>p</a:t>
            </a:r>
            <a:r>
              <a:rPr lang="fa-IR" b="1" dirty="0"/>
              <a:t> آزاد می کند</a:t>
            </a:r>
          </a:p>
          <a:p>
            <a:pPr marL="274320" indent="-274320" algn="r" rtl="1" eaLnBrk="1" fontAlgn="auto" hangingPunct="1">
              <a:lnSpc>
                <a:spcPct val="200000"/>
              </a:lnSpc>
              <a:spcAft>
                <a:spcPts val="0"/>
              </a:spcAft>
              <a:buFont typeface="Wingdings 2"/>
              <a:buChar char=""/>
              <a:defRPr/>
            </a:pPr>
            <a:r>
              <a:rPr lang="fa-IR" b="1" dirty="0"/>
              <a:t> انتقال ایمپالس درد از رشته های عصبی آوران به اعصاب مسیر اسپینوتالامیک</a:t>
            </a:r>
          </a:p>
          <a:p>
            <a:pPr marL="274320" indent="-274320" algn="r" rtl="1" eaLnBrk="1" fontAlgn="auto" hangingPunct="1">
              <a:lnSpc>
                <a:spcPct val="200000"/>
              </a:lnSpc>
              <a:spcAft>
                <a:spcPts val="0"/>
              </a:spcAft>
              <a:buFont typeface="Wingdings 2"/>
              <a:buChar char=""/>
              <a:defRPr/>
            </a:pPr>
            <a:r>
              <a:rPr lang="fa-IR" b="1" dirty="0"/>
              <a:t>حرکت به بخشهای فوقانی</a:t>
            </a:r>
          </a:p>
          <a:p>
            <a:pPr marL="274320" indent="-274320" algn="r" rtl="1" eaLnBrk="1" fontAlgn="auto" hangingPunct="1">
              <a:lnSpc>
                <a:spcPct val="200000"/>
              </a:lnSpc>
              <a:spcAft>
                <a:spcPts val="0"/>
              </a:spcAft>
              <a:buFont typeface="Wingdings 2"/>
              <a:buChar char=""/>
              <a:defRPr/>
            </a:pPr>
            <a:r>
              <a:rPr lang="fa-IR" b="1" dirty="0"/>
              <a:t>تالاموس</a:t>
            </a:r>
          </a:p>
          <a:p>
            <a:pPr marL="274320" indent="-274320" algn="r" rtl="1" eaLnBrk="1" fontAlgn="auto" hangingPunct="1">
              <a:lnSpc>
                <a:spcPct val="200000"/>
              </a:lnSpc>
              <a:spcAft>
                <a:spcPts val="0"/>
              </a:spcAft>
              <a:buFont typeface="Wingdings 2"/>
              <a:buChar char=""/>
              <a:defRPr/>
            </a:pPr>
            <a:r>
              <a:rPr lang="fa-IR" b="1" dirty="0"/>
              <a:t>کورتکس مغز</a:t>
            </a:r>
          </a:p>
        </p:txBody>
      </p:sp>
      <p:cxnSp>
        <p:nvCxnSpPr>
          <p:cNvPr id="5" name="Straight Arrow Connector 4"/>
          <p:cNvCxnSpPr/>
          <p:nvPr/>
        </p:nvCxnSpPr>
        <p:spPr>
          <a:xfrm rot="5400000">
            <a:off x="8811420" y="1856583"/>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 name="Straight Arrow Connector 5"/>
          <p:cNvCxnSpPr/>
          <p:nvPr/>
        </p:nvCxnSpPr>
        <p:spPr>
          <a:xfrm rot="5400000">
            <a:off x="8811420" y="2713833"/>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 name="Straight Arrow Connector 6"/>
          <p:cNvCxnSpPr/>
          <p:nvPr/>
        </p:nvCxnSpPr>
        <p:spPr>
          <a:xfrm rot="5400000">
            <a:off x="8811420" y="4285458"/>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 name="Straight Arrow Connector 7"/>
          <p:cNvCxnSpPr/>
          <p:nvPr/>
        </p:nvCxnSpPr>
        <p:spPr>
          <a:xfrm rot="5400000">
            <a:off x="8739982" y="5142707"/>
            <a:ext cx="428625"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rot="5400000">
            <a:off x="8739982" y="5999957"/>
            <a:ext cx="428625" cy="158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0929455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08168" y="404666"/>
            <a:ext cx="2880320" cy="6264695"/>
          </a:xfrm>
        </p:spPr>
        <p:txBody>
          <a:bodyPr>
            <a:normAutofit lnSpcReduction="10000"/>
          </a:bodyPr>
          <a:lstStyle/>
          <a:p>
            <a:pPr marL="18288" indent="0">
              <a:buNone/>
            </a:pPr>
            <a:r>
              <a:rPr lang="fa-IR" sz="4000" dirty="0">
                <a:solidFill>
                  <a:srgbClr val="FFC000"/>
                </a:solidFill>
              </a:rPr>
              <a:t>اقدامات پرستاری نظیر ماساژ یا کمپرس های گرم در نواحی دردناک باعث تحریک فیبرهای با قطر زیاد شده که اینکار باعث بسته شدن دریچه می گردد.</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0"/>
            <a:ext cx="6048672" cy="666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23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5600" y="548681"/>
            <a:ext cx="7200800" cy="5472608"/>
          </a:xfrm>
        </p:spPr>
      </p:pic>
    </p:spTree>
    <p:extLst>
      <p:ext uri="{BB962C8B-B14F-4D97-AF65-F5344CB8AC3E}">
        <p14:creationId xmlns:p14="http://schemas.microsoft.com/office/powerpoint/2010/main" val="39512917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r>
              <a:rPr lang="fa-IR" dirty="0"/>
              <a:t>بی حس کننده های موضعی</a:t>
            </a:r>
          </a:p>
          <a:p>
            <a:r>
              <a:rPr lang="fa-IR"/>
              <a:t>شایع ترین تکنیک بلوک شبکه براکیال است.</a:t>
            </a:r>
          </a:p>
        </p:txBody>
      </p:sp>
    </p:spTree>
    <p:extLst>
      <p:ext uri="{BB962C8B-B14F-4D97-AF65-F5344CB8AC3E}">
        <p14:creationId xmlns:p14="http://schemas.microsoft.com/office/powerpoint/2010/main" val="3225730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Presentations\spin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1" y="304800"/>
            <a:ext cx="6450013" cy="624840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1601789" y="2211388"/>
            <a:ext cx="1901825"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a:latin typeface="Cornerstone" pitchFamily="2" charset="0"/>
              </a:rPr>
              <a:t>Infusion Pumps and Indications for Use: Pain Therapy; Anesthesia</a:t>
            </a:r>
            <a:endParaRPr lang="en-US" altLang="en-US">
              <a:latin typeface="Cornerstone" pitchFamily="2" charset="0"/>
            </a:endParaRPr>
          </a:p>
          <a:p>
            <a:endParaRPr lang="en-US" altLang="en-US">
              <a:latin typeface="Cornerstone" pitchFamily="2" charset="0"/>
            </a:endParaRPr>
          </a:p>
          <a:p>
            <a:endParaRPr lang="en-US" altLang="en-US">
              <a:latin typeface="Cornerstone" pitchFamily="2" charset="0"/>
            </a:endParaRPr>
          </a:p>
          <a:p>
            <a:r>
              <a:rPr lang="en-US" altLang="en-US" sz="1600">
                <a:latin typeface="Cornerstone" pitchFamily="2" charset="0"/>
              </a:rPr>
              <a:t>Charles H. McLeskey M.D</a:t>
            </a:r>
            <a:r>
              <a:rPr lang="en-US" altLang="en-US" sz="2000">
                <a:latin typeface="Cornerstone" pitchFamily="2" charset="0"/>
              </a:rPr>
              <a:t>.</a:t>
            </a:r>
            <a:endParaRPr lang="en-US" altLang="en-US">
              <a:latin typeface="Cornerstone" pitchFamily="2" charset="0"/>
            </a:endParaRPr>
          </a:p>
          <a:p>
            <a:endParaRPr lang="en-US" altLang="en-US" sz="1400">
              <a:latin typeface="Cornerstone" pitchFamily="2" charset="0"/>
            </a:endParaRPr>
          </a:p>
          <a:p>
            <a:r>
              <a:rPr lang="en-US" altLang="en-US" sz="1400">
                <a:latin typeface="Cornerstone" pitchFamily="2" charset="0"/>
              </a:rPr>
              <a:t>Abbott Laboratoies</a:t>
            </a:r>
            <a:endParaRPr lang="en-US" altLang="en-US" sz="2000">
              <a:latin typeface="Cornerstone" pitchFamily="2" charset="0"/>
            </a:endParaRPr>
          </a:p>
          <a:p>
            <a:endParaRPr lang="en-US" altLang="en-US" sz="1400">
              <a:latin typeface="Cornerstone" pitchFamily="2" charset="0"/>
            </a:endParaRPr>
          </a:p>
        </p:txBody>
      </p:sp>
    </p:spTree>
    <p:extLst>
      <p:ext uri="{BB962C8B-B14F-4D97-AF65-F5344CB8AC3E}">
        <p14:creationId xmlns:p14="http://schemas.microsoft.com/office/powerpoint/2010/main" val="32931875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6" y="980728"/>
            <a:ext cx="7920880" cy="5472608"/>
          </a:xfrm>
        </p:spPr>
      </p:pic>
      <p:sp>
        <p:nvSpPr>
          <p:cNvPr id="5" name="Rectangle 4"/>
          <p:cNvSpPr/>
          <p:nvPr/>
        </p:nvSpPr>
        <p:spPr>
          <a:xfrm>
            <a:off x="2567608" y="116632"/>
            <a:ext cx="7200800" cy="707886"/>
          </a:xfrm>
          <a:prstGeom prst="rect">
            <a:avLst/>
          </a:prstGeom>
        </p:spPr>
        <p:txBody>
          <a:bodyPr wrap="square">
            <a:spAutoFit/>
          </a:bodyPr>
          <a:lstStyle/>
          <a:p>
            <a:pPr algn="l"/>
            <a:r>
              <a:rPr lang="en-US" sz="2000" b="1" dirty="0">
                <a:solidFill>
                  <a:srgbClr val="FF0000"/>
                </a:solidFill>
              </a:rPr>
              <a:t>Wong-Baker FACES </a:t>
            </a:r>
            <a:br>
              <a:rPr lang="en-US" sz="2000" b="1" dirty="0">
                <a:solidFill>
                  <a:srgbClr val="FF0000"/>
                </a:solidFill>
              </a:rPr>
            </a:br>
            <a:r>
              <a:rPr lang="en-US" sz="2000" b="1" dirty="0">
                <a:solidFill>
                  <a:srgbClr val="FF0000"/>
                </a:solidFill>
              </a:rPr>
              <a:t>Pain Rating Scale</a:t>
            </a:r>
            <a:endParaRPr lang="fa-IR" sz="2000" b="1" dirty="0">
              <a:solidFill>
                <a:srgbClr val="FF0000"/>
              </a:solidFill>
            </a:endParaRPr>
          </a:p>
        </p:txBody>
      </p:sp>
    </p:spTree>
    <p:extLst>
      <p:ext uri="{BB962C8B-B14F-4D97-AF65-F5344CB8AC3E}">
        <p14:creationId xmlns:p14="http://schemas.microsoft.com/office/powerpoint/2010/main" val="28035476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188640"/>
            <a:ext cx="4800600" cy="3657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1" y="2780928"/>
            <a:ext cx="4622275" cy="3672409"/>
          </a:xfrm>
          <a:prstGeom prst="rect">
            <a:avLst/>
          </a:prstGeom>
        </p:spPr>
      </p:pic>
    </p:spTree>
    <p:extLst>
      <p:ext uri="{BB962C8B-B14F-4D97-AF65-F5344CB8AC3E}">
        <p14:creationId xmlns:p14="http://schemas.microsoft.com/office/powerpoint/2010/main" val="27342283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7609" y="685800"/>
            <a:ext cx="7704855" cy="5191472"/>
          </a:xfrm>
        </p:spPr>
      </p:pic>
    </p:spTree>
    <p:extLst>
      <p:ext uri="{BB962C8B-B14F-4D97-AF65-F5344CB8AC3E}">
        <p14:creationId xmlns:p14="http://schemas.microsoft.com/office/powerpoint/2010/main" val="3766482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6" y="685800"/>
            <a:ext cx="7848872" cy="5479504"/>
          </a:xfrm>
        </p:spPr>
      </p:pic>
      <p:sp>
        <p:nvSpPr>
          <p:cNvPr id="7" name="Rectangle 6"/>
          <p:cNvSpPr/>
          <p:nvPr/>
        </p:nvSpPr>
        <p:spPr>
          <a:xfrm>
            <a:off x="3431704" y="260648"/>
            <a:ext cx="5760640" cy="523220"/>
          </a:xfrm>
          <a:prstGeom prst="rect">
            <a:avLst/>
          </a:prstGeom>
        </p:spPr>
        <p:txBody>
          <a:bodyPr wrap="square">
            <a:spAutoFit/>
          </a:bodyPr>
          <a:lstStyle/>
          <a:p>
            <a:pPr algn="ctr"/>
            <a:r>
              <a:rPr lang="en-US" sz="2800" b="1" dirty="0">
                <a:solidFill>
                  <a:srgbClr val="FF0000"/>
                </a:solidFill>
              </a:rPr>
              <a:t>Numerical Rating Scale (NRS</a:t>
            </a:r>
            <a:r>
              <a:rPr lang="en-US" dirty="0"/>
              <a:t>)</a:t>
            </a:r>
            <a:endParaRPr lang="fa-IR" dirty="0"/>
          </a:p>
        </p:txBody>
      </p:sp>
    </p:spTree>
    <p:extLst>
      <p:ext uri="{BB962C8B-B14F-4D97-AF65-F5344CB8AC3E}">
        <p14:creationId xmlns:p14="http://schemas.microsoft.com/office/powerpoint/2010/main" val="115384856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5760" y="1124744"/>
            <a:ext cx="201622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124744"/>
            <a:ext cx="1524000" cy="566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51584" y="548680"/>
            <a:ext cx="7128792" cy="523220"/>
          </a:xfrm>
          <a:prstGeom prst="rect">
            <a:avLst/>
          </a:prstGeom>
        </p:spPr>
        <p:txBody>
          <a:bodyPr wrap="square">
            <a:spAutoFit/>
          </a:bodyPr>
          <a:lstStyle/>
          <a:p>
            <a:pPr algn="ctr"/>
            <a:r>
              <a:rPr lang="en-US" sz="2800" dirty="0"/>
              <a:t>VAS: </a:t>
            </a:r>
            <a:r>
              <a:rPr lang="en-US" sz="2800" dirty="0" err="1"/>
              <a:t>Coloured</a:t>
            </a:r>
            <a:r>
              <a:rPr lang="en-US" sz="2800" dirty="0"/>
              <a:t> Analogue Scale</a:t>
            </a:r>
            <a:endParaRPr lang="fa-IR" sz="2800" dirty="0"/>
          </a:p>
        </p:txBody>
      </p:sp>
    </p:spTree>
    <p:extLst>
      <p:ext uri="{BB962C8B-B14F-4D97-AF65-F5344CB8AC3E}">
        <p14:creationId xmlns:p14="http://schemas.microsoft.com/office/powerpoint/2010/main" val="19500112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5680" y="188640"/>
            <a:ext cx="540060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23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انتقال (</a:t>
            </a:r>
            <a:r>
              <a:rPr lang="en-US" dirty="0"/>
              <a:t>transmission</a:t>
            </a:r>
            <a:r>
              <a:rPr lang="fa-IR" dirty="0"/>
              <a:t>)</a:t>
            </a:r>
            <a:endParaRPr lang="en-US" dirty="0"/>
          </a:p>
        </p:txBody>
      </p:sp>
      <p:sp>
        <p:nvSpPr>
          <p:cNvPr id="3" name="Content Placeholder 2"/>
          <p:cNvSpPr>
            <a:spLocks noGrp="1"/>
          </p:cNvSpPr>
          <p:nvPr>
            <p:ph idx="1"/>
          </p:nvPr>
        </p:nvSpPr>
        <p:spPr>
          <a:xfrm>
            <a:off x="1524000" y="1214438"/>
            <a:ext cx="8129588" cy="5643562"/>
          </a:xfrm>
        </p:spPr>
        <p:txBody>
          <a:bodyPr>
            <a:normAutofit/>
          </a:bodyPr>
          <a:lstStyle/>
          <a:p>
            <a:pPr marL="274320" indent="-274320" algn="r" rtl="1" eaLnBrk="1" fontAlgn="auto" hangingPunct="1">
              <a:lnSpc>
                <a:spcPct val="150000"/>
              </a:lnSpc>
              <a:spcAft>
                <a:spcPts val="0"/>
              </a:spcAft>
              <a:buFont typeface="Wingdings 2"/>
              <a:buChar char=""/>
              <a:defRPr/>
            </a:pPr>
            <a:r>
              <a:rPr lang="fa-IR" b="1" dirty="0"/>
              <a:t>ایمپالسهای ناشی از درد توسط دو دسته از رشته های عصبی محیطی منتقل می گردند:</a:t>
            </a:r>
          </a:p>
          <a:p>
            <a:pPr marL="514350" indent="-514350" algn="r" rtl="1" eaLnBrk="1" fontAlgn="auto" hangingPunct="1">
              <a:lnSpc>
                <a:spcPct val="150000"/>
              </a:lnSpc>
              <a:spcAft>
                <a:spcPts val="0"/>
              </a:spcAft>
              <a:buFont typeface="+mj-lt"/>
              <a:buAutoNum type="arabicPeriod"/>
              <a:defRPr/>
            </a:pPr>
            <a:r>
              <a:rPr lang="fa-IR" sz="3000" b="1" dirty="0"/>
              <a:t>رشته های عصبی سریع ( رشته های میلین دار </a:t>
            </a:r>
            <a:r>
              <a:rPr lang="en-US" sz="3000" b="1" dirty="0"/>
              <a:t>A</a:t>
            </a:r>
            <a:r>
              <a:rPr lang="fa-IR" sz="3000" b="1" dirty="0"/>
              <a:t>- دلتا): احساسات درد تیز، شدید و لوکالیزه را منتقل می نماید.</a:t>
            </a:r>
          </a:p>
          <a:p>
            <a:pPr marL="514350" indent="-514350" algn="r" rtl="1" eaLnBrk="1" fontAlgn="auto" hangingPunct="1">
              <a:lnSpc>
                <a:spcPct val="150000"/>
              </a:lnSpc>
              <a:spcAft>
                <a:spcPts val="0"/>
              </a:spcAft>
              <a:buFont typeface="Wingdings 2"/>
              <a:buAutoNum type="arabicPeriod" startAt="2"/>
              <a:defRPr/>
            </a:pPr>
            <a:r>
              <a:rPr lang="fa-IR" sz="3000" b="1" dirty="0"/>
              <a:t>رشته های </a:t>
            </a:r>
            <a:r>
              <a:rPr lang="en-US" sz="3000" b="1" dirty="0"/>
              <a:t>c</a:t>
            </a:r>
            <a:r>
              <a:rPr lang="fa-IR" sz="3000" b="1" dirty="0"/>
              <a:t>:  درد منتشر را انتقال می دهند.</a:t>
            </a:r>
          </a:p>
          <a:p>
            <a:pPr marL="514350" indent="-514350" algn="r" rtl="1" eaLnBrk="1" fontAlgn="auto" hangingPunct="1">
              <a:lnSpc>
                <a:spcPct val="150000"/>
              </a:lnSpc>
              <a:spcAft>
                <a:spcPts val="0"/>
              </a:spcAft>
              <a:buNone/>
              <a:defRPr/>
            </a:pPr>
            <a:endParaRPr lang="fa-IR" b="1" dirty="0"/>
          </a:p>
          <a:p>
            <a:pPr marL="514350" indent="-514350" algn="r" rtl="1" eaLnBrk="1" fontAlgn="auto" hangingPunct="1">
              <a:lnSpc>
                <a:spcPct val="150000"/>
              </a:lnSpc>
              <a:spcAft>
                <a:spcPts val="0"/>
              </a:spcAft>
              <a:buFont typeface="Wingdings 2"/>
              <a:buChar char=""/>
              <a:defRPr/>
            </a:pPr>
            <a:r>
              <a:rPr lang="fa-IR" b="1" dirty="0"/>
              <a:t>مثلاً در آسیب به ناخن پا ابتدا احساس درد شدید، تیز و لوکالیزه بوجود می آید که از طریق رشته های</a:t>
            </a:r>
            <a:r>
              <a:rPr lang="en-US" b="1" dirty="0"/>
              <a:t> a</a:t>
            </a:r>
            <a:r>
              <a:rPr lang="fa-IR" b="1" dirty="0"/>
              <a:t>منتقل می گردد و سپس درد منتشر که تمامی پا درد می گیرد حس می شود که مربوط به رشته های </a:t>
            </a:r>
            <a:r>
              <a:rPr lang="en-US" b="1" dirty="0"/>
              <a:t>c</a:t>
            </a:r>
            <a:r>
              <a:rPr lang="fa-IR" b="1" dirty="0"/>
              <a:t> می باشد.                    </a:t>
            </a:r>
          </a:p>
          <a:p>
            <a:pPr marL="274320" indent="-274320" algn="r" rtl="1" eaLnBrk="1" fontAlgn="auto" hangingPunct="1">
              <a:spcAft>
                <a:spcPts val="0"/>
              </a:spcAft>
              <a:buNone/>
              <a:defRPr/>
            </a:pPr>
            <a:r>
              <a:rPr lang="fa-IR" b="1" dirty="0"/>
              <a:t> </a:t>
            </a:r>
          </a:p>
        </p:txBody>
      </p:sp>
    </p:spTree>
    <p:extLst>
      <p:ext uri="{BB962C8B-B14F-4D97-AF65-F5344CB8AC3E}">
        <p14:creationId xmlns:p14="http://schemas.microsoft.com/office/powerpoint/2010/main" val="3413215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n-US" altLang="en-US" sz="4000">
                <a:latin typeface="Tempus Sans ITC" panose="04020404030D07020202" pitchFamily="82" charset="0"/>
              </a:rPr>
              <a:t>Marschke’s Modified Pain Escalator</a:t>
            </a:r>
          </a:p>
        </p:txBody>
      </p:sp>
      <p:pic>
        <p:nvPicPr>
          <p:cNvPr id="66563" name="Picture 3" descr="pain ladde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138488" y="2321719"/>
            <a:ext cx="48768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68957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C:\Presentations\slide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65139"/>
            <a:ext cx="6415088" cy="5927725"/>
          </a:xfrm>
          <a:prstGeom prst="rect">
            <a:avLst/>
          </a:prstGeom>
          <a:noFill/>
          <a:extLst>
            <a:ext uri="{909E8E84-426E-40DD-AFC4-6F175D3DCCD1}">
              <a14:hiddenFill xmlns:a14="http://schemas.microsoft.com/office/drawing/2010/main">
                <a:solidFill>
                  <a:srgbClr val="FFFFFF"/>
                </a:solidFill>
              </a14:hiddenFill>
            </a:ext>
          </a:extLst>
        </p:spPr>
      </p:pic>
      <p:sp>
        <p:nvSpPr>
          <p:cNvPr id="35844" name="Rectangle 4"/>
          <p:cNvSpPr>
            <a:spLocks noChangeArrowheads="1"/>
          </p:cNvSpPr>
          <p:nvPr/>
        </p:nvSpPr>
        <p:spPr bwMode="auto">
          <a:xfrm>
            <a:off x="1601789" y="2211388"/>
            <a:ext cx="1901825"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a:latin typeface="Cornerstone" pitchFamily="2" charset="0"/>
              </a:rPr>
              <a:t>Infusion Pumps and Indications for Use: Pain Therapy; Anesthesia</a:t>
            </a:r>
            <a:endParaRPr lang="en-US" altLang="en-US">
              <a:latin typeface="Cornerstone" pitchFamily="2" charset="0"/>
            </a:endParaRPr>
          </a:p>
          <a:p>
            <a:endParaRPr lang="en-US" altLang="en-US">
              <a:latin typeface="Cornerstone" pitchFamily="2" charset="0"/>
            </a:endParaRPr>
          </a:p>
          <a:p>
            <a:endParaRPr lang="en-US" altLang="en-US">
              <a:latin typeface="Cornerstone" pitchFamily="2" charset="0"/>
            </a:endParaRPr>
          </a:p>
          <a:p>
            <a:r>
              <a:rPr lang="en-US" altLang="en-US" sz="1600">
                <a:latin typeface="Cornerstone" pitchFamily="2" charset="0"/>
              </a:rPr>
              <a:t>Charles H. McLeskey M.D</a:t>
            </a:r>
            <a:r>
              <a:rPr lang="en-US" altLang="en-US" sz="2000">
                <a:latin typeface="Cornerstone" pitchFamily="2" charset="0"/>
              </a:rPr>
              <a:t>.</a:t>
            </a:r>
            <a:endParaRPr lang="en-US" altLang="en-US">
              <a:latin typeface="Cornerstone" pitchFamily="2" charset="0"/>
            </a:endParaRPr>
          </a:p>
          <a:p>
            <a:endParaRPr lang="en-US" altLang="en-US" sz="1400">
              <a:latin typeface="Cornerstone" pitchFamily="2" charset="0"/>
            </a:endParaRPr>
          </a:p>
          <a:p>
            <a:r>
              <a:rPr lang="en-US" altLang="en-US" sz="1400">
                <a:latin typeface="Cornerstone" pitchFamily="2" charset="0"/>
              </a:rPr>
              <a:t>Abbott Laboratoies</a:t>
            </a:r>
            <a:endParaRPr lang="en-US" altLang="en-US" sz="2000">
              <a:latin typeface="Cornerstone" pitchFamily="2" charset="0"/>
            </a:endParaRPr>
          </a:p>
          <a:p>
            <a:endParaRPr lang="en-US" altLang="en-US" sz="1400">
              <a:latin typeface="Cornerstone" pitchFamily="2" charset="0"/>
            </a:endParaRPr>
          </a:p>
        </p:txBody>
      </p:sp>
    </p:spTree>
    <p:extLst>
      <p:ext uri="{BB962C8B-B14F-4D97-AF65-F5344CB8AC3E}">
        <p14:creationId xmlns:p14="http://schemas.microsoft.com/office/powerpoint/2010/main" val="2916355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درک (</a:t>
            </a:r>
            <a:r>
              <a:rPr lang="en-US" dirty="0"/>
              <a:t>perception</a:t>
            </a:r>
            <a:r>
              <a:rPr lang="fa-IR" dirty="0"/>
              <a:t>)</a:t>
            </a:r>
          </a:p>
        </p:txBody>
      </p:sp>
      <p:sp>
        <p:nvSpPr>
          <p:cNvPr id="14339" name="Content Placeholder 2"/>
          <p:cNvSpPr>
            <a:spLocks noGrp="1"/>
          </p:cNvSpPr>
          <p:nvPr>
            <p:ph idx="1"/>
          </p:nvPr>
        </p:nvSpPr>
        <p:spPr>
          <a:xfrm>
            <a:off x="1524000" y="928688"/>
            <a:ext cx="8129588" cy="5929312"/>
          </a:xfrm>
        </p:spPr>
        <p:txBody>
          <a:bodyPr/>
          <a:lstStyle/>
          <a:p>
            <a:pPr algn="r" rtl="1" eaLnBrk="1" hangingPunct="1">
              <a:lnSpc>
                <a:spcPct val="150000"/>
              </a:lnSpc>
            </a:pPr>
            <a:r>
              <a:rPr lang="fa-IR" altLang="en-US" sz="2400" b="1" dirty="0"/>
              <a:t>رسیدن محرک درد به کورتکس مغز</a:t>
            </a:r>
          </a:p>
          <a:p>
            <a:pPr algn="r" rtl="1" eaLnBrk="1" hangingPunct="1">
              <a:lnSpc>
                <a:spcPct val="150000"/>
              </a:lnSpc>
            </a:pPr>
            <a:r>
              <a:rPr lang="fa-IR" altLang="en-US" sz="2400" b="1" dirty="0"/>
              <a:t>تفسیر کیفیت درد بر اساس تجارب گذشته، آگاهی ، زمینه های فرهنگی و غیره</a:t>
            </a:r>
          </a:p>
          <a:p>
            <a:pPr algn="r" rtl="1" eaLnBrk="1" hangingPunct="1">
              <a:lnSpc>
                <a:spcPct val="150000"/>
              </a:lnSpc>
            </a:pPr>
            <a:r>
              <a:rPr lang="fa-IR" altLang="en-US" sz="2400" b="1" dirty="0"/>
              <a:t>در بخشهای مختلف کورتکس، محل، شدت و نوع احساس نسبت به درد تعیین می شود.</a:t>
            </a:r>
          </a:p>
          <a:p>
            <a:pPr algn="r" rtl="1" eaLnBrk="1" hangingPunct="1">
              <a:lnSpc>
                <a:spcPct val="150000"/>
              </a:lnSpc>
            </a:pPr>
            <a:r>
              <a:rPr lang="fa-IR" altLang="en-US" sz="2400" b="1" dirty="0"/>
              <a:t>سیستم لیمبیک بدلیل مؤثر بودن بر هیجانات و اضطراب شخص می تواند نقش مهمی در نوع واکنش فرد نسبت به درد داشته باشد.</a:t>
            </a:r>
          </a:p>
        </p:txBody>
      </p:sp>
      <p:cxnSp>
        <p:nvCxnSpPr>
          <p:cNvPr id="5" name="Straight Arrow Connector 4"/>
          <p:cNvCxnSpPr/>
          <p:nvPr/>
        </p:nvCxnSpPr>
        <p:spPr>
          <a:xfrm rot="10800000" flipV="1">
            <a:off x="4810126" y="1500188"/>
            <a:ext cx="500063" cy="2841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91871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تعدیل (</a:t>
            </a:r>
            <a:r>
              <a:rPr lang="en-US" dirty="0"/>
              <a:t>modulation</a:t>
            </a:r>
            <a:r>
              <a:rPr lang="fa-IR" dirty="0"/>
              <a:t>)</a:t>
            </a:r>
          </a:p>
        </p:txBody>
      </p:sp>
      <p:sp>
        <p:nvSpPr>
          <p:cNvPr id="15363" name="Content Placeholder 2"/>
          <p:cNvSpPr>
            <a:spLocks noGrp="1"/>
          </p:cNvSpPr>
          <p:nvPr>
            <p:ph idx="1"/>
          </p:nvPr>
        </p:nvSpPr>
        <p:spPr>
          <a:xfrm>
            <a:off x="1524000" y="928688"/>
            <a:ext cx="8129588" cy="5929312"/>
          </a:xfrm>
        </p:spPr>
        <p:txBody>
          <a:bodyPr/>
          <a:lstStyle/>
          <a:p>
            <a:pPr algn="r" rtl="1" eaLnBrk="1" hangingPunct="1">
              <a:lnSpc>
                <a:spcPct val="150000"/>
              </a:lnSpc>
            </a:pPr>
            <a:endParaRPr lang="fa-IR" altLang="en-US" b="1"/>
          </a:p>
          <a:p>
            <a:pPr algn="r" rtl="1" eaLnBrk="1" hangingPunct="1">
              <a:lnSpc>
                <a:spcPct val="150000"/>
              </a:lnSpc>
            </a:pPr>
            <a:endParaRPr lang="fa-IR" altLang="en-US" b="1"/>
          </a:p>
          <a:p>
            <a:pPr algn="r" rtl="1" eaLnBrk="1" hangingPunct="1">
              <a:lnSpc>
                <a:spcPct val="150000"/>
              </a:lnSpc>
            </a:pPr>
            <a:r>
              <a:rPr lang="fa-IR" altLang="en-US" b="1"/>
              <a:t>واسطه های شیمیایی مهاری نظیر مخدرهای داخلی مانند: اندورفین، سروتونین، نوراپی نفرین و </a:t>
            </a:r>
            <a:r>
              <a:rPr lang="en-US" altLang="en-US" b="1"/>
              <a:t>gaba</a:t>
            </a:r>
            <a:r>
              <a:rPr lang="fa-IR" altLang="en-US" b="1"/>
              <a:t> آزاد می شوند. که اثر مهاری بر انتقال درد دارند.</a:t>
            </a:r>
          </a:p>
          <a:p>
            <a:pPr algn="r" rtl="1" eaLnBrk="1" hangingPunct="1">
              <a:lnSpc>
                <a:spcPct val="150000"/>
              </a:lnSpc>
              <a:buFont typeface="Wingdings 2" panose="05020102010507070707" pitchFamily="18" charset="2"/>
              <a:buNone/>
            </a:pPr>
            <a:endParaRPr lang="fa-IR" altLang="en-US" b="1"/>
          </a:p>
        </p:txBody>
      </p:sp>
    </p:spTree>
    <p:extLst>
      <p:ext uri="{BB962C8B-B14F-4D97-AF65-F5344CB8AC3E}">
        <p14:creationId xmlns:p14="http://schemas.microsoft.com/office/powerpoint/2010/main" val="126092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تعدیل (</a:t>
            </a:r>
            <a:r>
              <a:rPr lang="en-US" dirty="0"/>
              <a:t>modulation</a:t>
            </a:r>
            <a:r>
              <a:rPr lang="fa-IR" dirty="0"/>
              <a:t>)</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150000"/>
              </a:lnSpc>
              <a:spcAft>
                <a:spcPts val="0"/>
              </a:spcAft>
              <a:buFont typeface="Wingdings 2"/>
              <a:buChar char=""/>
              <a:defRPr/>
            </a:pPr>
            <a:r>
              <a:rPr lang="fa-IR" b="1" dirty="0">
                <a:solidFill>
                  <a:srgbClr val="FF0000"/>
                </a:solidFill>
              </a:rPr>
              <a:t>واکنشهای بازتابی محافظتی: </a:t>
            </a:r>
          </a:p>
          <a:p>
            <a:pPr marL="274320" indent="-274320" algn="r" rtl="1" eaLnBrk="1" fontAlgn="auto" hangingPunct="1">
              <a:lnSpc>
                <a:spcPct val="200000"/>
              </a:lnSpc>
              <a:spcAft>
                <a:spcPts val="0"/>
              </a:spcAft>
              <a:buNone/>
              <a:defRPr/>
            </a:pPr>
            <a:r>
              <a:rPr lang="fa-IR" b="1" dirty="0"/>
              <a:t>محرک</a:t>
            </a:r>
          </a:p>
          <a:p>
            <a:pPr marL="274320" indent="-274320" algn="r" rtl="1" eaLnBrk="1" fontAlgn="auto" hangingPunct="1">
              <a:lnSpc>
                <a:spcPct val="200000"/>
              </a:lnSpc>
              <a:spcAft>
                <a:spcPts val="0"/>
              </a:spcAft>
              <a:buNone/>
              <a:defRPr/>
            </a:pPr>
            <a:r>
              <a:rPr lang="fa-IR" b="1" dirty="0"/>
              <a:t>انتقال ایمپالس درد با رشته های دلتا </a:t>
            </a:r>
            <a:r>
              <a:rPr lang="en-US" b="1" dirty="0"/>
              <a:t>a</a:t>
            </a:r>
            <a:r>
              <a:rPr lang="fa-IR" b="1" dirty="0"/>
              <a:t> به طناب نخاعی</a:t>
            </a:r>
          </a:p>
          <a:p>
            <a:pPr marL="274320" indent="-274320" algn="r" rtl="1" eaLnBrk="1" fontAlgn="auto" hangingPunct="1">
              <a:lnSpc>
                <a:spcPct val="200000"/>
              </a:lnSpc>
              <a:spcAft>
                <a:spcPts val="0"/>
              </a:spcAft>
              <a:buNone/>
              <a:defRPr/>
            </a:pPr>
            <a:r>
              <a:rPr lang="fa-IR" b="1" dirty="0"/>
              <a:t>سیناپس با نورونهای حرکتی نخاع</a:t>
            </a:r>
          </a:p>
          <a:p>
            <a:pPr marL="274320" indent="-274320" algn="r" rtl="1" eaLnBrk="1" fontAlgn="auto" hangingPunct="1">
              <a:lnSpc>
                <a:spcPct val="200000"/>
              </a:lnSpc>
              <a:spcAft>
                <a:spcPts val="0"/>
              </a:spcAft>
              <a:buNone/>
              <a:defRPr/>
            </a:pPr>
            <a:r>
              <a:rPr lang="fa-IR" b="1" dirty="0"/>
              <a:t>انتقال ایمپالس حرکتی به اعصاب محیطی پیرامون تحریک و واکنش حرکتی به محرک دردناک</a:t>
            </a:r>
          </a:p>
          <a:p>
            <a:pPr marL="274320" indent="-274320" algn="r" rtl="1" eaLnBrk="1" fontAlgn="auto" hangingPunct="1">
              <a:spcAft>
                <a:spcPts val="0"/>
              </a:spcAft>
              <a:buNone/>
              <a:defRPr/>
            </a:pPr>
            <a:endParaRPr lang="fa-IR" b="1" dirty="0"/>
          </a:p>
          <a:p>
            <a:pPr marL="274320" indent="-274320" algn="r" rtl="1" eaLnBrk="1" fontAlgn="auto" hangingPunct="1">
              <a:spcAft>
                <a:spcPts val="0"/>
              </a:spcAft>
              <a:buFont typeface="Wingdings 2"/>
              <a:buChar char=""/>
              <a:defRPr/>
            </a:pPr>
            <a:r>
              <a:rPr lang="fa-IR" b="1" dirty="0"/>
              <a:t>مانند واکنش دست پس از برخورد به </a:t>
            </a:r>
            <a:r>
              <a:rPr lang="fa-IR" b="1"/>
              <a:t>اتوی داغ، </a:t>
            </a:r>
            <a:r>
              <a:rPr lang="fa-IR" b="1" dirty="0"/>
              <a:t>در واقع دور زدن مغز است.</a:t>
            </a:r>
          </a:p>
          <a:p>
            <a:pPr marL="274320" indent="-274320" algn="r" rtl="1" eaLnBrk="1" fontAlgn="auto" hangingPunct="1">
              <a:lnSpc>
                <a:spcPct val="150000"/>
              </a:lnSpc>
              <a:spcAft>
                <a:spcPts val="0"/>
              </a:spcAft>
              <a:buNone/>
              <a:defRPr/>
            </a:pPr>
            <a:endParaRPr lang="fa-IR" b="1" dirty="0"/>
          </a:p>
        </p:txBody>
      </p:sp>
      <p:cxnSp>
        <p:nvCxnSpPr>
          <p:cNvPr id="5" name="Straight Arrow Connector 4"/>
          <p:cNvCxnSpPr/>
          <p:nvPr/>
        </p:nvCxnSpPr>
        <p:spPr>
          <a:xfrm rot="5400000">
            <a:off x="8954295" y="2499520"/>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 name="Straight Arrow Connector 5"/>
          <p:cNvCxnSpPr/>
          <p:nvPr/>
        </p:nvCxnSpPr>
        <p:spPr>
          <a:xfrm rot="5400000">
            <a:off x="8811420" y="3285333"/>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 name="Straight Arrow Connector 6"/>
          <p:cNvCxnSpPr/>
          <p:nvPr/>
        </p:nvCxnSpPr>
        <p:spPr>
          <a:xfrm rot="5400000">
            <a:off x="8382795" y="4142583"/>
            <a:ext cx="428625"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21167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44" y="428604"/>
            <a:ext cx="7675939" cy="843605"/>
          </a:xfrm>
        </p:spPr>
        <p:txBody>
          <a:bodyPr>
            <a:normAutofit fontScale="90000"/>
          </a:bodyPr>
          <a:lstStyle/>
          <a:p>
            <a:pPr marL="514350" indent="-514350" algn="ctr" rtl="1" eaLnBrk="1" fontAlgn="auto" hangingPunct="1">
              <a:lnSpc>
                <a:spcPct val="150000"/>
              </a:lnSpc>
              <a:spcAft>
                <a:spcPts val="0"/>
              </a:spcAft>
              <a:defRPr/>
            </a:pPr>
            <a:r>
              <a:rPr lang="fa-IR" dirty="0"/>
              <a:t>تئوری کنترل دریچه ای درد                                    (</a:t>
            </a:r>
            <a:r>
              <a:rPr lang="en-US" dirty="0"/>
              <a:t>gate-control theory of pain</a:t>
            </a:r>
            <a:r>
              <a:rPr lang="fa-IR" dirty="0"/>
              <a:t>)</a:t>
            </a:r>
          </a:p>
        </p:txBody>
      </p:sp>
      <p:sp>
        <p:nvSpPr>
          <p:cNvPr id="17411" name="Content Placeholder 2"/>
          <p:cNvSpPr>
            <a:spLocks noGrp="1"/>
          </p:cNvSpPr>
          <p:nvPr>
            <p:ph idx="1"/>
          </p:nvPr>
        </p:nvSpPr>
        <p:spPr>
          <a:xfrm>
            <a:off x="1524000" y="2252870"/>
            <a:ext cx="10045148" cy="3657600"/>
          </a:xfrm>
        </p:spPr>
        <p:txBody>
          <a:bodyPr/>
          <a:lstStyle/>
          <a:p>
            <a:pPr algn="r" rtl="1" eaLnBrk="1" hangingPunct="1">
              <a:lnSpc>
                <a:spcPct val="150000"/>
              </a:lnSpc>
            </a:pPr>
            <a:r>
              <a:rPr lang="fa-IR" altLang="en-US" b="1" dirty="0"/>
              <a:t>وال و مالزاک 1965</a:t>
            </a:r>
          </a:p>
          <a:p>
            <a:pPr algn="r" rtl="1" eaLnBrk="1" hangingPunct="1">
              <a:lnSpc>
                <a:spcPct val="150000"/>
              </a:lnSpc>
            </a:pPr>
            <a:r>
              <a:rPr lang="fa-IR" altLang="en-US" b="1" dirty="0"/>
              <a:t>در سیستم عصبی مرکزی، دریچه هایی وجود دارند که در صورت بسته بودن می توانند موجب قطع انتقال ایمپالسهای درد در مسیر اعصاب شوند. </a:t>
            </a:r>
          </a:p>
          <a:p>
            <a:pPr algn="r" rtl="1" eaLnBrk="1" hangingPunct="1">
              <a:lnSpc>
                <a:spcPct val="150000"/>
              </a:lnSpc>
            </a:pPr>
            <a:r>
              <a:rPr lang="fa-IR" altLang="en-US" b="1" dirty="0"/>
              <a:t>مثلاً تنس، تمرینات و عوامل دیگری سبب افزایش ترشح اندورفین ها و افزایش آستانه درد (</a:t>
            </a:r>
            <a:r>
              <a:rPr lang="en-US" altLang="en-US" b="1" dirty="0"/>
              <a:t>pain threshold</a:t>
            </a:r>
            <a:r>
              <a:rPr lang="fa-IR" altLang="en-US" b="1" dirty="0"/>
              <a:t>) در فرد می شود. </a:t>
            </a:r>
          </a:p>
        </p:txBody>
      </p:sp>
    </p:spTree>
    <p:extLst>
      <p:ext uri="{BB962C8B-B14F-4D97-AF65-F5344CB8AC3E}">
        <p14:creationId xmlns:p14="http://schemas.microsoft.com/office/powerpoint/2010/main" val="2333469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1544" y="620689"/>
            <a:ext cx="7344816" cy="5688632"/>
          </a:xfrm>
        </p:spPr>
        <p:txBody>
          <a:bodyPr>
            <a:normAutofit/>
          </a:bodyPr>
          <a:lstStyle/>
          <a:p>
            <a:pPr marL="18288" indent="0" algn="r" rtl="1">
              <a:buNone/>
              <a:defRPr/>
            </a:pPr>
            <a:r>
              <a:rPr lang="fa-IR" sz="3200" b="1" cap="all" dirty="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rPr>
              <a:t>سه عامل موثر بر عملکرد دریچه:</a:t>
            </a:r>
          </a:p>
          <a:p>
            <a:pPr marL="274320" indent="-274320">
              <a:buFont typeface="Wingdings 2"/>
              <a:buChar char=""/>
              <a:defRPr/>
            </a:pPr>
            <a:endParaRPr lang="fa-IR" dirty="0">
              <a:solidFill>
                <a:srgbClr val="FFC000"/>
              </a:solidFill>
            </a:endParaRPr>
          </a:p>
          <a:p>
            <a:pPr marL="274320" indent="-274320" algn="r" rtl="1">
              <a:buFont typeface="Wingdings 2"/>
              <a:buChar char=""/>
              <a:defRPr/>
            </a:pPr>
            <a:r>
              <a:rPr lang="fa-IR" dirty="0"/>
              <a:t>میزان فعالیت رشته های آورنده درد: هر قدر محرک زیان آور،قویتر باشد رشته های درد فعالترند که منجر به بازشدن دریچه میشود.</a:t>
            </a:r>
          </a:p>
          <a:p>
            <a:pPr marL="274320" indent="-274320" algn="r" rtl="1">
              <a:buFont typeface="Wingdings 2"/>
              <a:buChar char=""/>
              <a:defRPr/>
            </a:pPr>
            <a:r>
              <a:rPr lang="fa-IR" dirty="0"/>
              <a:t>میزان فعالیت در رشته های محیطی دیگر: رشته های با قطر بزرگ (بتای</a:t>
            </a:r>
            <a:r>
              <a:rPr lang="en-US" dirty="0"/>
              <a:t>(A </a:t>
            </a:r>
            <a:r>
              <a:rPr lang="fa-IR" dirty="0"/>
              <a:t>حاوی پیامهای نظیر لمس یا خراش ملایم پوست باعث بسته شدن دریچه میشود.</a:t>
            </a:r>
          </a:p>
          <a:p>
            <a:pPr marL="274320" indent="-274320" algn="r" rtl="1">
              <a:buFont typeface="Wingdings 2"/>
              <a:buChar char=""/>
              <a:defRPr/>
            </a:pPr>
            <a:r>
              <a:rPr lang="fa-IR" dirty="0"/>
              <a:t>فرمانهایی که از مغز میرسند:که ناشی از تجربیات و رفتارهای یادگرفته شده اندسبب بستن کامل دریچه یا کاهش انتقال اطلاعات مربوط به درد قبل از درک آن بوسیله فرد می شوند.</a:t>
            </a:r>
          </a:p>
          <a:p>
            <a:pPr marL="274320" indent="-274320">
              <a:buFont typeface="Wingdings 2"/>
              <a:buChar char=""/>
              <a:defRPr/>
            </a:pPr>
            <a:endParaRPr lang="fa-IR" dirty="0">
              <a:solidFill>
                <a:srgbClr val="FFC000"/>
              </a:solidFill>
            </a:endParaRPr>
          </a:p>
        </p:txBody>
      </p:sp>
    </p:spTree>
    <p:extLst>
      <p:ext uri="{BB962C8B-B14F-4D97-AF65-F5344CB8AC3E}">
        <p14:creationId xmlns:p14="http://schemas.microsoft.com/office/powerpoint/2010/main" val="70886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barn(inVertical)">
                                      <p:cBhvr>
                                        <p:cTn id="1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انواع درد</a:t>
            </a:r>
          </a:p>
        </p:txBody>
      </p:sp>
      <p:sp>
        <p:nvSpPr>
          <p:cNvPr id="19459" name="Content Placeholder 2"/>
          <p:cNvSpPr>
            <a:spLocks noGrp="1"/>
          </p:cNvSpPr>
          <p:nvPr>
            <p:ph idx="1"/>
          </p:nvPr>
        </p:nvSpPr>
        <p:spPr>
          <a:xfrm>
            <a:off x="1703388" y="928688"/>
            <a:ext cx="7950200" cy="5929312"/>
          </a:xfrm>
        </p:spPr>
        <p:txBody>
          <a:bodyPr/>
          <a:lstStyle/>
          <a:p>
            <a:pPr algn="r" rtl="1" eaLnBrk="1" hangingPunct="1">
              <a:lnSpc>
                <a:spcPct val="110000"/>
              </a:lnSpc>
              <a:buFont typeface="Wingdings 2" panose="05020102010507070707" pitchFamily="18" charset="2"/>
              <a:buNone/>
            </a:pPr>
            <a:r>
              <a:rPr lang="fa-IR" altLang="en-US" b="1"/>
              <a:t>                                                     حاد (کمتر از 6 ماه)</a:t>
            </a:r>
          </a:p>
          <a:p>
            <a:pPr algn="r" rtl="1" eaLnBrk="1" hangingPunct="1">
              <a:lnSpc>
                <a:spcPct val="110000"/>
              </a:lnSpc>
            </a:pPr>
            <a:r>
              <a:rPr lang="fa-IR" altLang="en-US" b="1"/>
              <a:t>بر اساس طول مدت درد             مزمن( معمولاً عامل نامشخص)</a:t>
            </a:r>
          </a:p>
          <a:p>
            <a:pPr algn="r" rtl="1" eaLnBrk="1" hangingPunct="1">
              <a:lnSpc>
                <a:spcPct val="110000"/>
              </a:lnSpc>
              <a:buFont typeface="Wingdings 2" panose="05020102010507070707" pitchFamily="18" charset="2"/>
              <a:buNone/>
            </a:pPr>
            <a:r>
              <a:rPr lang="fa-IR" altLang="en-US" b="1"/>
              <a:t>                                                    سرطانی( حاد یا مزمن)</a:t>
            </a:r>
          </a:p>
          <a:p>
            <a:pPr algn="r" rtl="1" eaLnBrk="1" hangingPunct="1">
              <a:lnSpc>
                <a:spcPct val="110000"/>
              </a:lnSpc>
              <a:buFont typeface="Wingdings 2" panose="05020102010507070707" pitchFamily="18" charset="2"/>
              <a:buNone/>
            </a:pPr>
            <a:endParaRPr lang="fa-IR" altLang="en-US" b="1"/>
          </a:p>
          <a:p>
            <a:pPr algn="r" rtl="1" eaLnBrk="1" hangingPunct="1">
              <a:lnSpc>
                <a:spcPct val="110000"/>
              </a:lnSpc>
              <a:buFont typeface="Wingdings 2" panose="05020102010507070707" pitchFamily="18" charset="2"/>
              <a:buNone/>
            </a:pPr>
            <a:r>
              <a:rPr lang="fa-IR" altLang="en-US" b="1"/>
              <a:t>                                        ناسی سپتیو        درد سوماتیک</a:t>
            </a:r>
          </a:p>
          <a:p>
            <a:pPr algn="r" rtl="1" eaLnBrk="1" hangingPunct="1">
              <a:lnSpc>
                <a:spcPct val="110000"/>
              </a:lnSpc>
            </a:pPr>
            <a:r>
              <a:rPr lang="fa-IR" altLang="en-US" b="1"/>
              <a:t>بر اساس پاتولوژی                                    درد احشایی</a:t>
            </a:r>
          </a:p>
          <a:p>
            <a:pPr algn="r" rtl="1" eaLnBrk="1" hangingPunct="1">
              <a:lnSpc>
                <a:spcPct val="110000"/>
              </a:lnSpc>
              <a:buFont typeface="Wingdings 2" panose="05020102010507070707" pitchFamily="18" charset="2"/>
              <a:buNone/>
            </a:pPr>
            <a:r>
              <a:rPr lang="fa-IR" altLang="en-US" b="1"/>
              <a:t>                    </a:t>
            </a:r>
            <a:r>
              <a:rPr lang="en-US" altLang="en-US" b="1"/>
              <a:t>  </a:t>
            </a:r>
            <a:r>
              <a:rPr lang="fa-IR" altLang="en-US" b="1"/>
              <a:t>                 نوروپاتیک         با منشأ </a:t>
            </a:r>
            <a:r>
              <a:rPr lang="en-US" altLang="en-US" b="1"/>
              <a:t>cns</a:t>
            </a:r>
            <a:endParaRPr lang="fa-IR" altLang="en-US" b="1"/>
          </a:p>
          <a:p>
            <a:pPr algn="r" rtl="1" eaLnBrk="1" hangingPunct="1">
              <a:lnSpc>
                <a:spcPct val="110000"/>
              </a:lnSpc>
              <a:buFont typeface="Wingdings 2" panose="05020102010507070707" pitchFamily="18" charset="2"/>
              <a:buNone/>
            </a:pPr>
            <a:r>
              <a:rPr lang="fa-IR" altLang="en-US" b="1"/>
              <a:t>                                                             با منشأ </a:t>
            </a:r>
            <a:r>
              <a:rPr lang="en-US" altLang="en-US" b="1"/>
              <a:t>pns</a:t>
            </a:r>
            <a:endParaRPr lang="fa-IR" altLang="en-US" b="1"/>
          </a:p>
          <a:p>
            <a:pPr algn="r" rtl="1" eaLnBrk="1" hangingPunct="1">
              <a:lnSpc>
                <a:spcPct val="110000"/>
              </a:lnSpc>
              <a:buFont typeface="Wingdings 2" panose="05020102010507070707" pitchFamily="18" charset="2"/>
              <a:buNone/>
            </a:pPr>
            <a:endParaRPr lang="fa-IR" altLang="en-US" b="1"/>
          </a:p>
          <a:p>
            <a:pPr algn="r" rtl="1" eaLnBrk="1" hangingPunct="1">
              <a:lnSpc>
                <a:spcPct val="110000"/>
              </a:lnSpc>
            </a:pPr>
            <a:r>
              <a:rPr lang="fa-IR" altLang="en-US" b="1"/>
              <a:t>درد ایدیوپاتیک: درد مزمنی که نمی توان یک علت جسمی یا روانی واضح برای آن پیدا کرد(کازالژیا: بدون علت مشخص)</a:t>
            </a:r>
          </a:p>
        </p:txBody>
      </p:sp>
      <p:cxnSp>
        <p:nvCxnSpPr>
          <p:cNvPr id="5" name="Straight Arrow Connector 4"/>
          <p:cNvCxnSpPr/>
          <p:nvPr/>
        </p:nvCxnSpPr>
        <p:spPr>
          <a:xfrm rot="10800000">
            <a:off x="5738814" y="1285876"/>
            <a:ext cx="928687" cy="4286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 name="Straight Arrow Connector 7"/>
          <p:cNvCxnSpPr/>
          <p:nvPr/>
        </p:nvCxnSpPr>
        <p:spPr>
          <a:xfrm rot="10800000">
            <a:off x="5810251" y="1785939"/>
            <a:ext cx="785813"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9" name="Straight Arrow Connector 8"/>
          <p:cNvCxnSpPr/>
          <p:nvPr/>
        </p:nvCxnSpPr>
        <p:spPr>
          <a:xfrm rot="10800000" flipV="1">
            <a:off x="5953126" y="1714501"/>
            <a:ext cx="714375" cy="50006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0" name="Straight Arrow Connector 9"/>
          <p:cNvCxnSpPr/>
          <p:nvPr/>
        </p:nvCxnSpPr>
        <p:spPr>
          <a:xfrm rot="5400000">
            <a:off x="6738938" y="3857626"/>
            <a:ext cx="500063" cy="5000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Straight Arrow Connector 10"/>
          <p:cNvCxnSpPr/>
          <p:nvPr/>
        </p:nvCxnSpPr>
        <p:spPr>
          <a:xfrm rot="10800000">
            <a:off x="6667500" y="3357563"/>
            <a:ext cx="571500" cy="50006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rot="10800000">
            <a:off x="5631658" y="3801202"/>
            <a:ext cx="1071562" cy="1587"/>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7" name="Straight Arrow Connector 16"/>
          <p:cNvCxnSpPr/>
          <p:nvPr/>
        </p:nvCxnSpPr>
        <p:spPr>
          <a:xfrm rot="10800000" flipV="1">
            <a:off x="5340834" y="3166441"/>
            <a:ext cx="928688" cy="4286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p:nvPr/>
        </p:nvCxnSpPr>
        <p:spPr>
          <a:xfrm rot="10800000">
            <a:off x="5024439" y="2809253"/>
            <a:ext cx="928687" cy="7143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22" name="Straight Arrow Connector 21"/>
          <p:cNvCxnSpPr/>
          <p:nvPr/>
        </p:nvCxnSpPr>
        <p:spPr>
          <a:xfrm rot="10800000" flipV="1">
            <a:off x="5340835" y="4035425"/>
            <a:ext cx="1071563" cy="42862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717067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انواع درد</a:t>
            </a:r>
          </a:p>
        </p:txBody>
      </p:sp>
      <p:sp>
        <p:nvSpPr>
          <p:cNvPr id="20483" name="Content Placeholder 2"/>
          <p:cNvSpPr>
            <a:spLocks noGrp="1"/>
          </p:cNvSpPr>
          <p:nvPr>
            <p:ph idx="1"/>
          </p:nvPr>
        </p:nvSpPr>
        <p:spPr>
          <a:xfrm>
            <a:off x="1524000" y="928688"/>
            <a:ext cx="8129588" cy="5929312"/>
          </a:xfrm>
        </p:spPr>
        <p:txBody>
          <a:bodyPr/>
          <a:lstStyle/>
          <a:p>
            <a:pPr algn="r" rtl="1" eaLnBrk="1" hangingPunct="1"/>
            <a:endParaRPr lang="fa-IR" altLang="en-US" b="1"/>
          </a:p>
          <a:p>
            <a:pPr algn="r" rtl="1" eaLnBrk="1" hangingPunct="1"/>
            <a:endParaRPr lang="fa-IR" altLang="en-US" b="1"/>
          </a:p>
          <a:p>
            <a:pPr algn="r" rtl="1" eaLnBrk="1" hangingPunct="1"/>
            <a:r>
              <a:rPr lang="fa-IR" altLang="en-US" b="1"/>
              <a:t>در دردهای </a:t>
            </a:r>
            <a:r>
              <a:rPr lang="fa-IR" altLang="en-US" b="1">
                <a:solidFill>
                  <a:srgbClr val="FF0000"/>
                </a:solidFill>
              </a:rPr>
              <a:t>ناسی سپتیو </a:t>
            </a:r>
            <a:r>
              <a:rPr lang="fa-IR" altLang="en-US" b="1"/>
              <a:t>فرایند طبیعی درد که ناشی از آسیب بافتی است غالباً با داروهای اپیوئیدی و غیر اوپیوئیدی کنترل می شود.</a:t>
            </a:r>
          </a:p>
          <a:p>
            <a:pPr algn="r" rtl="1" eaLnBrk="1" hangingPunct="1"/>
            <a:endParaRPr lang="fa-IR" altLang="en-US" b="1"/>
          </a:p>
          <a:p>
            <a:pPr algn="r" rtl="1" eaLnBrk="1" hangingPunct="1">
              <a:buFont typeface="Wingdings 2" panose="05020102010507070707" pitchFamily="18" charset="2"/>
              <a:buNone/>
            </a:pPr>
            <a:endParaRPr lang="fa-IR" altLang="en-US" b="1"/>
          </a:p>
          <a:p>
            <a:pPr algn="r" rtl="1" eaLnBrk="1" hangingPunct="1"/>
            <a:r>
              <a:rPr lang="fa-IR" altLang="en-US" b="1"/>
              <a:t>در دردهای </a:t>
            </a:r>
            <a:r>
              <a:rPr lang="fa-IR" altLang="en-US" b="1">
                <a:solidFill>
                  <a:srgbClr val="FF0000"/>
                </a:solidFill>
              </a:rPr>
              <a:t>نوروپاتیک</a:t>
            </a:r>
            <a:r>
              <a:rPr lang="fa-IR" altLang="en-US" b="1"/>
              <a:t> فرایند غیر طبیعی ایجاد کننده درد از سیستم عصبی منشأ گرفته و معمولاً به داروهای اعصاب محیطی یا مرکزی جواب می دهند.</a:t>
            </a:r>
          </a:p>
          <a:p>
            <a:pPr algn="r" rtl="1" eaLnBrk="1" hangingPunct="1">
              <a:buFont typeface="Wingdings 2" panose="05020102010507070707" pitchFamily="18" charset="2"/>
              <a:buNone/>
            </a:pPr>
            <a:endParaRPr lang="fa-IR" altLang="en-US" b="1"/>
          </a:p>
          <a:p>
            <a:pPr algn="r" rtl="1" eaLnBrk="1" hangingPunct="1">
              <a:lnSpc>
                <a:spcPct val="150000"/>
              </a:lnSpc>
              <a:buFont typeface="Wingdings 2" panose="05020102010507070707" pitchFamily="18" charset="2"/>
              <a:buNone/>
            </a:pPr>
            <a:endParaRPr lang="fa-IR" altLang="en-US" b="1"/>
          </a:p>
        </p:txBody>
      </p:sp>
    </p:spTree>
    <p:extLst>
      <p:ext uri="{BB962C8B-B14F-4D97-AF65-F5344CB8AC3E}">
        <p14:creationId xmlns:p14="http://schemas.microsoft.com/office/powerpoint/2010/main" val="2293805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انواع درد</a:t>
            </a:r>
          </a:p>
        </p:txBody>
      </p:sp>
      <p:sp>
        <p:nvSpPr>
          <p:cNvPr id="21507" name="Content Placeholder 2"/>
          <p:cNvSpPr>
            <a:spLocks noGrp="1"/>
          </p:cNvSpPr>
          <p:nvPr>
            <p:ph idx="1"/>
          </p:nvPr>
        </p:nvSpPr>
        <p:spPr>
          <a:xfrm>
            <a:off x="1524000" y="928688"/>
            <a:ext cx="8129588" cy="5929312"/>
          </a:xfrm>
        </p:spPr>
        <p:txBody>
          <a:bodyPr/>
          <a:lstStyle/>
          <a:p>
            <a:pPr algn="r" rtl="1" eaLnBrk="1" hangingPunct="1">
              <a:lnSpc>
                <a:spcPct val="200000"/>
              </a:lnSpc>
            </a:pPr>
            <a:r>
              <a:rPr lang="fa-IR" altLang="en-US" b="1" dirty="0"/>
              <a:t>درد سوماتیک: مانند درد استخوان، عضله و... که درد معمولاً تیز، ضربان دار و غیر منتشر است.</a:t>
            </a:r>
          </a:p>
          <a:p>
            <a:pPr algn="r" rtl="1" eaLnBrk="1" hangingPunct="1">
              <a:lnSpc>
                <a:spcPct val="200000"/>
              </a:lnSpc>
            </a:pPr>
            <a:r>
              <a:rPr lang="fa-IR" altLang="en-US" b="1" dirty="0"/>
              <a:t>   درد احشایی: منشأ آن احشاء داخلی مانند لوله گوارش و پانکراس است.  میتواند تیز و غیر منتشر تا کرامپی باشد.                                   </a:t>
            </a:r>
          </a:p>
          <a:p>
            <a:pPr algn="r" rtl="1" eaLnBrk="1" hangingPunct="1">
              <a:lnSpc>
                <a:spcPct val="200000"/>
              </a:lnSpc>
            </a:pPr>
            <a:r>
              <a:rPr lang="fa-IR" altLang="en-US" b="1" dirty="0"/>
              <a:t>با منشأ </a:t>
            </a:r>
            <a:r>
              <a:rPr lang="en-US" altLang="en-US" b="1" dirty="0" err="1"/>
              <a:t>cns</a:t>
            </a:r>
            <a:r>
              <a:rPr lang="fa-IR" altLang="en-US" b="1" dirty="0"/>
              <a:t>: مانند درد خیالی(</a:t>
            </a:r>
            <a:r>
              <a:rPr lang="en-US" altLang="en-US" b="1" dirty="0"/>
              <a:t>phantom pain</a:t>
            </a:r>
            <a:r>
              <a:rPr lang="fa-IR" altLang="en-US" b="1" dirty="0"/>
              <a:t>)</a:t>
            </a:r>
          </a:p>
          <a:p>
            <a:pPr algn="r" rtl="1" eaLnBrk="1" hangingPunct="1">
              <a:lnSpc>
                <a:spcPct val="200000"/>
              </a:lnSpc>
            </a:pPr>
            <a:r>
              <a:rPr lang="fa-IR" altLang="en-US" b="1" dirty="0"/>
              <a:t>با منشأ </a:t>
            </a:r>
            <a:r>
              <a:rPr lang="en-US" altLang="en-US" b="1" dirty="0" err="1"/>
              <a:t>pns</a:t>
            </a:r>
            <a:r>
              <a:rPr lang="fa-IR" altLang="en-US" b="1" dirty="0"/>
              <a:t>: مانند نوروپاتی دیابتی، نورالژی تری ژمینال</a:t>
            </a:r>
          </a:p>
        </p:txBody>
      </p:sp>
    </p:spTree>
    <p:extLst>
      <p:ext uri="{BB962C8B-B14F-4D97-AF65-F5344CB8AC3E}">
        <p14:creationId xmlns:p14="http://schemas.microsoft.com/office/powerpoint/2010/main" val="119193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24F94E-E9E1-4B32-ADC3-EFB4B874AB63}"/>
              </a:ext>
            </a:extLst>
          </p:cNvPr>
          <p:cNvSpPr>
            <a:spLocks noGrp="1"/>
          </p:cNvSpPr>
          <p:nvPr>
            <p:ph/>
          </p:nvPr>
        </p:nvSpPr>
        <p:spPr/>
        <p:txBody>
          <a:bodyPr/>
          <a:lstStyle/>
          <a:p>
            <a:endParaRPr lang="fa-IR" sz="4000" dirty="0"/>
          </a:p>
          <a:p>
            <a:endParaRPr lang="fa-IR" sz="4000" dirty="0"/>
          </a:p>
          <a:p>
            <a:endParaRPr lang="fa-IR" sz="4000" dirty="0"/>
          </a:p>
          <a:p>
            <a:endParaRPr lang="fa-IR" sz="4000" dirty="0"/>
          </a:p>
          <a:p>
            <a:r>
              <a:rPr lang="fa-IR" sz="4000" dirty="0"/>
              <a:t>دکتر مریم پوربحری فلوشیپ فوق تخصصی درد</a:t>
            </a:r>
            <a:endParaRPr lang="en-US" sz="4000" dirty="0"/>
          </a:p>
        </p:txBody>
      </p:sp>
    </p:spTree>
    <p:extLst>
      <p:ext uri="{BB962C8B-B14F-4D97-AF65-F5344CB8AC3E}">
        <p14:creationId xmlns:p14="http://schemas.microsoft.com/office/powerpoint/2010/main" val="753821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عوامل مؤثر بر درد</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200000"/>
              </a:lnSpc>
              <a:spcAft>
                <a:spcPts val="0"/>
              </a:spcAft>
              <a:buFont typeface="Wingdings 2"/>
              <a:buChar char=""/>
              <a:defRPr/>
            </a:pPr>
            <a:r>
              <a:rPr lang="fa-IR" b="1" dirty="0">
                <a:solidFill>
                  <a:srgbClr val="FF0000"/>
                </a:solidFill>
              </a:rPr>
              <a:t>الف) عوامل فیزیولوژیکی:</a:t>
            </a:r>
          </a:p>
          <a:p>
            <a:pPr marL="514350" indent="-514350" algn="r" rtl="1" eaLnBrk="1" fontAlgn="auto" hangingPunct="1">
              <a:lnSpc>
                <a:spcPct val="200000"/>
              </a:lnSpc>
              <a:spcAft>
                <a:spcPts val="0"/>
              </a:spcAft>
              <a:buFont typeface="+mj-lt"/>
              <a:buAutoNum type="arabicPeriod"/>
              <a:defRPr/>
            </a:pPr>
            <a:r>
              <a:rPr lang="fa-IR" b="1" dirty="0"/>
              <a:t>سن: </a:t>
            </a:r>
            <a:r>
              <a:rPr lang="fa-IR" sz="2000" b="1" dirty="0"/>
              <a:t>کودکان کم سن درک کمتری از درد دارند. سالمندان عموماً در بیان درد مشکل دارند.</a:t>
            </a:r>
          </a:p>
          <a:p>
            <a:pPr marL="514350" indent="-514350" algn="r" rtl="1" eaLnBrk="1" fontAlgn="auto" hangingPunct="1">
              <a:lnSpc>
                <a:spcPct val="200000"/>
              </a:lnSpc>
              <a:spcAft>
                <a:spcPts val="0"/>
              </a:spcAft>
              <a:buFont typeface="+mj-lt"/>
              <a:buAutoNum type="arabicPeriod"/>
              <a:defRPr/>
            </a:pPr>
            <a:r>
              <a:rPr lang="fa-IR" b="1" dirty="0"/>
              <a:t>خستگی: </a:t>
            </a:r>
            <a:r>
              <a:rPr lang="fa-IR" sz="2000" b="1" dirty="0"/>
              <a:t>موجب احساس درد بیشتر و کاهش تطابق می شود.</a:t>
            </a:r>
          </a:p>
          <a:p>
            <a:pPr marL="514350" indent="-514350" algn="r" rtl="1" eaLnBrk="1" fontAlgn="auto" hangingPunct="1">
              <a:lnSpc>
                <a:spcPct val="200000"/>
              </a:lnSpc>
              <a:spcAft>
                <a:spcPts val="0"/>
              </a:spcAft>
              <a:buFont typeface="+mj-lt"/>
              <a:buAutoNum type="arabicPeriod"/>
              <a:defRPr/>
            </a:pPr>
            <a:r>
              <a:rPr lang="fa-IR" b="1" dirty="0"/>
              <a:t>ژنتیک: </a:t>
            </a:r>
            <a:r>
              <a:rPr lang="fa-IR" sz="2000" b="1" dirty="0"/>
              <a:t>آستانه تحمل درد می تواند به ارث برسد.</a:t>
            </a:r>
          </a:p>
          <a:p>
            <a:pPr marL="514350" indent="-514350" algn="r" rtl="1" eaLnBrk="1" fontAlgn="auto" hangingPunct="1">
              <a:lnSpc>
                <a:spcPct val="200000"/>
              </a:lnSpc>
              <a:spcAft>
                <a:spcPts val="0"/>
              </a:spcAft>
              <a:buFont typeface="+mj-lt"/>
              <a:buAutoNum type="arabicPeriod"/>
              <a:defRPr/>
            </a:pPr>
            <a:r>
              <a:rPr lang="fa-IR" b="1" dirty="0"/>
              <a:t>عملکرد عصبی</a:t>
            </a:r>
            <a:r>
              <a:rPr lang="fa-IR" sz="2000" b="1" dirty="0"/>
              <a:t>: صدمات نخاعی ، نوروپاتی دیابت، </a:t>
            </a:r>
            <a:r>
              <a:rPr lang="en-US" sz="2000" b="1" dirty="0"/>
              <a:t>ms</a:t>
            </a:r>
            <a:endParaRPr lang="fa-IR" sz="2000" b="1" dirty="0"/>
          </a:p>
        </p:txBody>
      </p:sp>
    </p:spTree>
    <p:extLst>
      <p:ext uri="{BB962C8B-B14F-4D97-AF65-F5344CB8AC3E}">
        <p14:creationId xmlns:p14="http://schemas.microsoft.com/office/powerpoint/2010/main" val="587752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عوامل مؤثر بر درد</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200000"/>
              </a:lnSpc>
              <a:spcAft>
                <a:spcPts val="0"/>
              </a:spcAft>
              <a:buFont typeface="Wingdings 2"/>
              <a:buChar char=""/>
              <a:defRPr/>
            </a:pPr>
            <a:r>
              <a:rPr lang="fa-IR" b="1" dirty="0">
                <a:solidFill>
                  <a:srgbClr val="FF0000"/>
                </a:solidFill>
              </a:rPr>
              <a:t>ب) عوامل اجتماعی:</a:t>
            </a:r>
          </a:p>
          <a:p>
            <a:pPr marL="514350" indent="-514350" algn="r" rtl="1" eaLnBrk="1" fontAlgn="auto" hangingPunct="1">
              <a:lnSpc>
                <a:spcPct val="200000"/>
              </a:lnSpc>
              <a:spcAft>
                <a:spcPts val="0"/>
              </a:spcAft>
              <a:buFont typeface="+mj-lt"/>
              <a:buAutoNum type="arabicPeriod"/>
              <a:defRPr/>
            </a:pPr>
            <a:r>
              <a:rPr lang="fa-IR" b="1" dirty="0"/>
              <a:t>توجه: </a:t>
            </a:r>
            <a:r>
              <a:rPr lang="fa-IR" sz="2000" b="1" dirty="0"/>
              <a:t>توجه بیشتر ، احساس درد بیشتر- اساس روشهای تسکین درد غیر دارویی</a:t>
            </a:r>
          </a:p>
          <a:p>
            <a:pPr marL="514350" indent="-514350" algn="r" rtl="1" eaLnBrk="1" fontAlgn="auto" hangingPunct="1">
              <a:lnSpc>
                <a:spcPct val="200000"/>
              </a:lnSpc>
              <a:spcAft>
                <a:spcPts val="0"/>
              </a:spcAft>
              <a:buFont typeface="+mj-lt"/>
              <a:buAutoNum type="arabicPeriod"/>
              <a:defRPr/>
            </a:pPr>
            <a:r>
              <a:rPr lang="fa-IR" b="1" dirty="0"/>
              <a:t>تجارب قبلی</a:t>
            </a:r>
            <a:endParaRPr lang="fa-IR" sz="2000" b="1" dirty="0"/>
          </a:p>
          <a:p>
            <a:pPr marL="514350" indent="-514350" algn="r" rtl="1" eaLnBrk="1" fontAlgn="auto" hangingPunct="1">
              <a:lnSpc>
                <a:spcPct val="200000"/>
              </a:lnSpc>
              <a:spcAft>
                <a:spcPts val="0"/>
              </a:spcAft>
              <a:buFont typeface="+mj-lt"/>
              <a:buAutoNum type="arabicPeriod"/>
              <a:defRPr/>
            </a:pPr>
            <a:r>
              <a:rPr lang="fa-IR" b="1" dirty="0"/>
              <a:t>حمایتهای خانواده و اجتماع</a:t>
            </a:r>
            <a:endParaRPr lang="fa-IR" sz="2000" b="1" dirty="0"/>
          </a:p>
          <a:p>
            <a:pPr marL="514350" indent="-514350" algn="r" rtl="1" eaLnBrk="1" fontAlgn="auto" hangingPunct="1">
              <a:lnSpc>
                <a:spcPct val="200000"/>
              </a:lnSpc>
              <a:spcAft>
                <a:spcPts val="0"/>
              </a:spcAft>
              <a:buFont typeface="+mj-lt"/>
              <a:buAutoNum type="arabicPeriod"/>
              <a:defRPr/>
            </a:pPr>
            <a:r>
              <a:rPr lang="fa-IR" b="1" dirty="0"/>
              <a:t>عوامل روحی-روانی</a:t>
            </a:r>
            <a:r>
              <a:rPr lang="fa-IR" sz="2000" b="1" dirty="0"/>
              <a:t>: اعتقادات فرد</a:t>
            </a:r>
          </a:p>
          <a:p>
            <a:pPr marL="514350" indent="-514350" algn="r" rtl="1" eaLnBrk="1" fontAlgn="auto" hangingPunct="1">
              <a:lnSpc>
                <a:spcPct val="200000"/>
              </a:lnSpc>
              <a:spcAft>
                <a:spcPts val="0"/>
              </a:spcAft>
              <a:buNone/>
              <a:defRPr/>
            </a:pPr>
            <a:endParaRPr lang="fa-IR" sz="2000" b="1" dirty="0"/>
          </a:p>
        </p:txBody>
      </p:sp>
    </p:spTree>
    <p:extLst>
      <p:ext uri="{BB962C8B-B14F-4D97-AF65-F5344CB8AC3E}">
        <p14:creationId xmlns:p14="http://schemas.microsoft.com/office/powerpoint/2010/main" val="379264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عوامل مؤثر بر درد</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200000"/>
              </a:lnSpc>
              <a:spcAft>
                <a:spcPts val="0"/>
              </a:spcAft>
              <a:buFont typeface="Wingdings 2"/>
              <a:buChar char=""/>
              <a:defRPr/>
            </a:pPr>
            <a:r>
              <a:rPr lang="fa-IR" b="1" dirty="0">
                <a:solidFill>
                  <a:srgbClr val="FF0000"/>
                </a:solidFill>
              </a:rPr>
              <a:t>ج) عوامل روانی:</a:t>
            </a:r>
          </a:p>
          <a:p>
            <a:pPr marL="514350" indent="-514350" algn="r" rtl="1" eaLnBrk="1" fontAlgn="auto" hangingPunct="1">
              <a:lnSpc>
                <a:spcPct val="200000"/>
              </a:lnSpc>
              <a:spcAft>
                <a:spcPts val="0"/>
              </a:spcAft>
              <a:buFont typeface="+mj-lt"/>
              <a:buAutoNum type="arabicPeriod"/>
              <a:defRPr/>
            </a:pPr>
            <a:r>
              <a:rPr lang="fa-IR" b="1" dirty="0"/>
              <a:t>اضطراب: </a:t>
            </a:r>
            <a:r>
              <a:rPr lang="fa-IR" sz="2000" b="1" dirty="0"/>
              <a:t>افزایش درد</a:t>
            </a:r>
          </a:p>
          <a:p>
            <a:pPr marL="514350" indent="-514350" algn="r" rtl="1" eaLnBrk="1" fontAlgn="auto" hangingPunct="1">
              <a:lnSpc>
                <a:spcPct val="200000"/>
              </a:lnSpc>
              <a:spcAft>
                <a:spcPts val="0"/>
              </a:spcAft>
              <a:buFont typeface="+mj-lt"/>
              <a:buAutoNum type="arabicPeriod"/>
              <a:defRPr/>
            </a:pPr>
            <a:r>
              <a:rPr lang="fa-IR" b="1" dirty="0"/>
              <a:t>روش تطابق با درد</a:t>
            </a:r>
            <a:endParaRPr lang="fa-IR" sz="2000" b="1" dirty="0"/>
          </a:p>
          <a:p>
            <a:pPr marL="514350" indent="-514350" algn="r" rtl="1" eaLnBrk="1" fontAlgn="auto" hangingPunct="1">
              <a:lnSpc>
                <a:spcPct val="200000"/>
              </a:lnSpc>
              <a:spcAft>
                <a:spcPts val="0"/>
              </a:spcAft>
              <a:buNone/>
              <a:defRPr/>
            </a:pPr>
            <a:endParaRPr lang="fa-IR" sz="2000" b="1" dirty="0"/>
          </a:p>
        </p:txBody>
      </p:sp>
    </p:spTree>
    <p:extLst>
      <p:ext uri="{BB962C8B-B14F-4D97-AF65-F5344CB8AC3E}">
        <p14:creationId xmlns:p14="http://schemas.microsoft.com/office/powerpoint/2010/main" val="1821840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عوامل مؤثر بر درد</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200000"/>
              </a:lnSpc>
              <a:spcAft>
                <a:spcPts val="0"/>
              </a:spcAft>
              <a:buFont typeface="Wingdings 2"/>
              <a:buChar char=""/>
              <a:defRPr/>
            </a:pPr>
            <a:r>
              <a:rPr lang="fa-IR" b="1" dirty="0">
                <a:solidFill>
                  <a:srgbClr val="FF0000"/>
                </a:solidFill>
              </a:rPr>
              <a:t>د) عوامل فرهنگی:</a:t>
            </a:r>
          </a:p>
          <a:p>
            <a:pPr marL="514350" indent="-514350" algn="r" rtl="1" eaLnBrk="1" fontAlgn="auto" hangingPunct="1">
              <a:lnSpc>
                <a:spcPct val="200000"/>
              </a:lnSpc>
              <a:spcAft>
                <a:spcPts val="0"/>
              </a:spcAft>
              <a:buFont typeface="+mj-lt"/>
              <a:buAutoNum type="arabicPeriod"/>
              <a:defRPr/>
            </a:pPr>
            <a:r>
              <a:rPr lang="fa-IR" b="1" dirty="0"/>
              <a:t>معنای درد:  تفاوت معنای درد زایمان با معنای درد سرطان</a:t>
            </a:r>
            <a:endParaRPr lang="fa-IR" sz="2000" b="1" dirty="0"/>
          </a:p>
          <a:p>
            <a:pPr marL="514350" indent="-514350" algn="r" rtl="1" eaLnBrk="1" fontAlgn="auto" hangingPunct="1">
              <a:lnSpc>
                <a:spcPct val="200000"/>
              </a:lnSpc>
              <a:spcAft>
                <a:spcPts val="0"/>
              </a:spcAft>
              <a:buFont typeface="+mj-lt"/>
              <a:buAutoNum type="arabicPeriod"/>
              <a:defRPr/>
            </a:pPr>
            <a:r>
              <a:rPr lang="fa-IR" b="1" dirty="0"/>
              <a:t>قومیت: ارزشهای فردی و فرهنگی</a:t>
            </a:r>
            <a:endParaRPr lang="fa-IR" sz="2000" b="1" dirty="0"/>
          </a:p>
          <a:p>
            <a:pPr marL="514350" indent="-514350" algn="r" rtl="1" eaLnBrk="1" fontAlgn="auto" hangingPunct="1">
              <a:lnSpc>
                <a:spcPct val="200000"/>
              </a:lnSpc>
              <a:spcAft>
                <a:spcPts val="0"/>
              </a:spcAft>
              <a:buNone/>
              <a:defRPr/>
            </a:pPr>
            <a:endParaRPr lang="fa-IR" sz="2000" b="1" dirty="0"/>
          </a:p>
        </p:txBody>
      </p:sp>
    </p:spTree>
    <p:extLst>
      <p:ext uri="{BB962C8B-B14F-4D97-AF65-F5344CB8AC3E}">
        <p14:creationId xmlns:p14="http://schemas.microsoft.com/office/powerpoint/2010/main" val="298766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واکنش به درد</a:t>
            </a:r>
            <a:endParaRPr lang="en-US" dirty="0"/>
          </a:p>
        </p:txBody>
      </p:sp>
      <p:sp>
        <p:nvSpPr>
          <p:cNvPr id="3" name="Content Placeholder 2"/>
          <p:cNvSpPr>
            <a:spLocks noGrp="1"/>
          </p:cNvSpPr>
          <p:nvPr>
            <p:ph idx="1"/>
          </p:nvPr>
        </p:nvSpPr>
        <p:spPr>
          <a:xfrm>
            <a:off x="2351584" y="1916832"/>
            <a:ext cx="7772400" cy="4572000"/>
          </a:xfrm>
        </p:spPr>
        <p:txBody>
          <a:bodyPr>
            <a:normAutofit/>
          </a:bodyPr>
          <a:lstStyle/>
          <a:p>
            <a:pPr>
              <a:lnSpc>
                <a:spcPct val="200000"/>
              </a:lnSpc>
            </a:pPr>
            <a:r>
              <a:rPr lang="fa-IR" sz="3600" dirty="0"/>
              <a:t>فیزیولوژیکی </a:t>
            </a:r>
          </a:p>
          <a:p>
            <a:pPr>
              <a:lnSpc>
                <a:spcPct val="200000"/>
              </a:lnSpc>
            </a:pPr>
            <a:r>
              <a:rPr lang="fa-IR" sz="3600" dirty="0"/>
              <a:t>رفتاری </a:t>
            </a:r>
          </a:p>
          <a:p>
            <a:pPr>
              <a:lnSpc>
                <a:spcPct val="200000"/>
              </a:lnSpc>
            </a:pPr>
            <a:r>
              <a:rPr lang="fa-IR" sz="3600" dirty="0"/>
              <a:t>عاطفی </a:t>
            </a:r>
            <a:endParaRPr lang="en-US" sz="3600" dirty="0"/>
          </a:p>
        </p:txBody>
      </p:sp>
    </p:spTree>
    <p:extLst>
      <p:ext uri="{BB962C8B-B14F-4D97-AF65-F5344CB8AC3E}">
        <p14:creationId xmlns:p14="http://schemas.microsoft.com/office/powerpoint/2010/main" val="1884091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واکنش های فیزیولوژیک</a:t>
            </a:r>
            <a:endParaRPr lang="en-US" dirty="0"/>
          </a:p>
        </p:txBody>
      </p:sp>
      <p:sp>
        <p:nvSpPr>
          <p:cNvPr id="3" name="Content Placeholder 2"/>
          <p:cNvSpPr>
            <a:spLocks noGrp="1"/>
          </p:cNvSpPr>
          <p:nvPr>
            <p:ph idx="1"/>
          </p:nvPr>
        </p:nvSpPr>
        <p:spPr>
          <a:xfrm>
            <a:off x="2063552" y="1700808"/>
            <a:ext cx="8280920" cy="4572000"/>
          </a:xfrm>
        </p:spPr>
        <p:txBody>
          <a:bodyPr>
            <a:normAutofit/>
          </a:bodyPr>
          <a:lstStyle/>
          <a:p>
            <a:pPr algn="r">
              <a:lnSpc>
                <a:spcPct val="150000"/>
              </a:lnSpc>
              <a:buNone/>
            </a:pPr>
            <a:r>
              <a:rPr lang="fa-IR" dirty="0">
                <a:solidFill>
                  <a:srgbClr val="FF0000"/>
                </a:solidFill>
              </a:rPr>
              <a:t>غیرارادی وناشی از تحریک سیستم سمپاتیک</a:t>
            </a:r>
          </a:p>
          <a:p>
            <a:pPr algn="r">
              <a:lnSpc>
                <a:spcPct val="150000"/>
              </a:lnSpc>
              <a:buNone/>
            </a:pPr>
            <a:r>
              <a:rPr lang="fa-IR" dirty="0"/>
              <a:t>شامل:افزایش نبض وفشارخون، افزایش تعداد تنفس، گشادشدن مردمک ها، سفتی وکشش عضلانی، رنگ پریدگی، افزایش ترشح آدرنالین</a:t>
            </a:r>
            <a:r>
              <a:rPr lang="en-US" dirty="0"/>
              <a:t>  </a:t>
            </a:r>
            <a:r>
              <a:rPr lang="fa-IR" dirty="0"/>
              <a:t>وافزایش قندخون</a:t>
            </a:r>
          </a:p>
          <a:p>
            <a:pPr algn="r">
              <a:lnSpc>
                <a:spcPct val="150000"/>
              </a:lnSpc>
              <a:buNone/>
            </a:pPr>
            <a:r>
              <a:rPr lang="fa-IR" dirty="0">
                <a:solidFill>
                  <a:srgbClr val="FF0000"/>
                </a:solidFill>
              </a:rPr>
              <a:t>واکنش های سیستم پاراسمپاتیک (دردشدید):</a:t>
            </a:r>
            <a:r>
              <a:rPr lang="fa-IR" dirty="0"/>
              <a:t>تهوع، استفراغ، عدم هوشیاری، غش کردن، افت فشارخون، کاهش تعداد نبض، سستی، تنفس تند و نامنظم</a:t>
            </a:r>
            <a:endParaRPr lang="en-US" dirty="0"/>
          </a:p>
        </p:txBody>
      </p:sp>
    </p:spTree>
    <p:extLst>
      <p:ext uri="{BB962C8B-B14F-4D97-AF65-F5344CB8AC3E}">
        <p14:creationId xmlns:p14="http://schemas.microsoft.com/office/powerpoint/2010/main" val="2455869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پاسخهای فیزیولوژیک به درد</a:t>
            </a:r>
          </a:p>
        </p:txBody>
      </p:sp>
      <p:graphicFrame>
        <p:nvGraphicFramePr>
          <p:cNvPr id="6" name="Content Placeholder 5"/>
          <p:cNvGraphicFramePr>
            <a:graphicFrameLocks noGrp="1"/>
          </p:cNvGraphicFramePr>
          <p:nvPr>
            <p:ph idx="1"/>
          </p:nvPr>
        </p:nvGraphicFramePr>
        <p:xfrm>
          <a:off x="1524000" y="1125539"/>
          <a:ext cx="8675688" cy="5543551"/>
        </p:xfrm>
        <a:graphic>
          <a:graphicData uri="http://schemas.openxmlformats.org/drawingml/2006/table">
            <a:tbl>
              <a:tblPr firstRow="1" bandRow="1">
                <a:tableStyleId>{5C22544A-7EE6-4342-B048-85BDC9FD1C3A}</a:tableStyleId>
              </a:tblPr>
              <a:tblGrid>
                <a:gridCol w="4337844">
                  <a:extLst>
                    <a:ext uri="{9D8B030D-6E8A-4147-A177-3AD203B41FA5}">
                      <a16:colId xmlns:a16="http://schemas.microsoft.com/office/drawing/2014/main" val="20000"/>
                    </a:ext>
                  </a:extLst>
                </a:gridCol>
                <a:gridCol w="4337844">
                  <a:extLst>
                    <a:ext uri="{9D8B030D-6E8A-4147-A177-3AD203B41FA5}">
                      <a16:colId xmlns:a16="http://schemas.microsoft.com/office/drawing/2014/main" val="20001"/>
                    </a:ext>
                  </a:extLst>
                </a:gridCol>
              </a:tblGrid>
              <a:tr h="530379">
                <a:tc>
                  <a:txBody>
                    <a:bodyPr/>
                    <a:lstStyle/>
                    <a:p>
                      <a:pPr algn="ctr" rtl="1"/>
                      <a:r>
                        <a:rPr lang="fa-IR" sz="1800" dirty="0"/>
                        <a:t>تحریک پارا سمپاتیک</a:t>
                      </a:r>
                      <a:endParaRPr lang="en-US" sz="1800" dirty="0"/>
                    </a:p>
                  </a:txBody>
                  <a:tcPr marL="91432" marR="91432" marT="45718" marB="45718"/>
                </a:tc>
                <a:tc>
                  <a:txBody>
                    <a:bodyPr/>
                    <a:lstStyle/>
                    <a:p>
                      <a:pPr algn="ctr" rtl="1"/>
                      <a:r>
                        <a:rPr lang="fa-IR" sz="1800" dirty="0"/>
                        <a:t>تحریک  سمپاتیک</a:t>
                      </a:r>
                      <a:endParaRPr lang="en-US" sz="1800" dirty="0"/>
                    </a:p>
                  </a:txBody>
                  <a:tcPr marL="91432" marR="91432" marT="45718" marB="45718"/>
                </a:tc>
                <a:extLst>
                  <a:ext uri="{0D108BD9-81ED-4DB2-BD59-A6C34878D82A}">
                    <a16:rowId xmlns:a16="http://schemas.microsoft.com/office/drawing/2014/main" val="10000"/>
                  </a:ext>
                </a:extLst>
              </a:tr>
              <a:tr h="915449">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fa-IR" sz="1800" dirty="0"/>
                        <a:t>تحریک بوسیله: درد شدید، تداوم درد</a:t>
                      </a:r>
                      <a:endParaRPr lang="en-US" sz="1800" dirty="0"/>
                    </a:p>
                    <a:p>
                      <a:pPr algn="ctr" rtl="1"/>
                      <a:endParaRPr lang="en-US" sz="1800" dirty="0"/>
                    </a:p>
                  </a:txBody>
                  <a:tcPr marL="91432" marR="91432" marT="45718" marB="45718"/>
                </a:tc>
                <a:tc>
                  <a:txBody>
                    <a:bodyPr/>
                    <a:lstStyle/>
                    <a:p>
                      <a:pPr algn="ctr" rtl="1"/>
                      <a:r>
                        <a:rPr lang="fa-IR" sz="1800" dirty="0"/>
                        <a:t>تحریک بوسیله: درد متوسط تا خفیف و درد سطحی</a:t>
                      </a:r>
                      <a:endParaRPr lang="en-US" sz="1800" dirty="0"/>
                    </a:p>
                  </a:txBody>
                  <a:tcPr marL="91432" marR="91432" marT="45718" marB="45718"/>
                </a:tc>
                <a:extLst>
                  <a:ext uri="{0D108BD9-81ED-4DB2-BD59-A6C34878D82A}">
                    <a16:rowId xmlns:a16="http://schemas.microsoft.com/office/drawing/2014/main" val="10001"/>
                  </a:ext>
                </a:extLst>
              </a:tr>
              <a:tr h="530379">
                <a:tc>
                  <a:txBody>
                    <a:bodyPr/>
                    <a:lstStyle/>
                    <a:p>
                      <a:pPr algn="ctr" rtl="1"/>
                      <a:r>
                        <a:rPr lang="fa-IR" sz="1800" dirty="0"/>
                        <a:t>رنگ پریدگی</a:t>
                      </a:r>
                      <a:endParaRPr lang="en-US" sz="1800" dirty="0"/>
                    </a:p>
                  </a:txBody>
                  <a:tcPr marL="91432" marR="91432" marT="45718" marB="45718"/>
                </a:tc>
                <a:tc>
                  <a:txBody>
                    <a:bodyPr/>
                    <a:lstStyle/>
                    <a:p>
                      <a:pPr algn="ctr" rtl="1"/>
                      <a:r>
                        <a:rPr lang="fa-IR" sz="1800" dirty="0"/>
                        <a:t>اتساع برونش و افزایش تعداد تنفس</a:t>
                      </a:r>
                      <a:endParaRPr lang="en-US" sz="1800" dirty="0"/>
                    </a:p>
                  </a:txBody>
                  <a:tcPr marL="91432" marR="91432" marT="45718" marB="45718"/>
                </a:tc>
                <a:extLst>
                  <a:ext uri="{0D108BD9-81ED-4DB2-BD59-A6C34878D82A}">
                    <a16:rowId xmlns:a16="http://schemas.microsoft.com/office/drawing/2014/main" val="10002"/>
                  </a:ext>
                </a:extLst>
              </a:tr>
              <a:tr h="530379">
                <a:tc>
                  <a:txBody>
                    <a:bodyPr/>
                    <a:lstStyle/>
                    <a:p>
                      <a:pPr algn="ctr" rtl="1"/>
                      <a:r>
                        <a:rPr lang="fa-IR" sz="1800" dirty="0"/>
                        <a:t>کشش عضلانی</a:t>
                      </a:r>
                      <a:endParaRPr lang="en-US" sz="1800" dirty="0"/>
                    </a:p>
                  </a:txBody>
                  <a:tcPr marL="91432" marR="91432" marT="45718" marB="45718"/>
                </a:tc>
                <a:tc>
                  <a:txBody>
                    <a:bodyPr/>
                    <a:lstStyle/>
                    <a:p>
                      <a:pPr algn="ctr" rtl="1"/>
                      <a:r>
                        <a:rPr lang="fa-IR" sz="1800" dirty="0"/>
                        <a:t>افزایش </a:t>
                      </a:r>
                      <a:r>
                        <a:rPr lang="en-US" sz="1800" dirty="0"/>
                        <a:t>hr</a:t>
                      </a:r>
                    </a:p>
                  </a:txBody>
                  <a:tcPr marL="91432" marR="91432" marT="45718" marB="45718"/>
                </a:tc>
                <a:extLst>
                  <a:ext uri="{0D108BD9-81ED-4DB2-BD59-A6C34878D82A}">
                    <a16:rowId xmlns:a16="http://schemas.microsoft.com/office/drawing/2014/main" val="10003"/>
                  </a:ext>
                </a:extLst>
              </a:tr>
              <a:tr h="915449">
                <a:tc>
                  <a:txBody>
                    <a:bodyPr/>
                    <a:lstStyle/>
                    <a:p>
                      <a:pPr algn="ctr" rtl="1"/>
                      <a:r>
                        <a:rPr lang="fa-IR" sz="1800" dirty="0"/>
                        <a:t>کاهش </a:t>
                      </a:r>
                      <a:r>
                        <a:rPr lang="en-US" sz="1800" dirty="0"/>
                        <a:t>hr</a:t>
                      </a:r>
                      <a:r>
                        <a:rPr lang="fa-IR" sz="1800" dirty="0"/>
                        <a:t> و </a:t>
                      </a:r>
                      <a:r>
                        <a:rPr lang="en-US" sz="1800" dirty="0" err="1"/>
                        <a:t>bp</a:t>
                      </a:r>
                      <a:endParaRPr lang="en-US" sz="1800" dirty="0"/>
                    </a:p>
                  </a:txBody>
                  <a:tcPr marL="91432" marR="91432" marT="45718" marB="45718"/>
                </a:tc>
                <a:tc>
                  <a:txBody>
                    <a:bodyPr/>
                    <a:lstStyle/>
                    <a:p>
                      <a:pPr algn="ctr" rtl="1"/>
                      <a:r>
                        <a:rPr lang="fa-IR" sz="1800" dirty="0"/>
                        <a:t>انقباض عروق محیطی (رنگ پریدگی، تعریق و افزایش </a:t>
                      </a:r>
                      <a:r>
                        <a:rPr lang="en-US" sz="1800" dirty="0" err="1"/>
                        <a:t>bp</a:t>
                      </a:r>
                      <a:r>
                        <a:rPr lang="fa-IR" sz="1800" dirty="0"/>
                        <a:t>)</a:t>
                      </a:r>
                      <a:endParaRPr lang="en-US" sz="1800" dirty="0"/>
                    </a:p>
                  </a:txBody>
                  <a:tcPr marL="91432" marR="91432" marT="45718" marB="45718"/>
                </a:tc>
                <a:extLst>
                  <a:ext uri="{0D108BD9-81ED-4DB2-BD59-A6C34878D82A}">
                    <a16:rowId xmlns:a16="http://schemas.microsoft.com/office/drawing/2014/main" val="10004"/>
                  </a:ext>
                </a:extLst>
              </a:tr>
              <a:tr h="530379">
                <a:tc>
                  <a:txBody>
                    <a:bodyPr/>
                    <a:lstStyle/>
                    <a:p>
                      <a:pPr algn="ctr" rtl="1"/>
                      <a:r>
                        <a:rPr lang="fa-IR" sz="1800" dirty="0"/>
                        <a:t>تنفس سریع و نامنظم</a:t>
                      </a:r>
                      <a:endParaRPr lang="en-US" sz="1800" dirty="0"/>
                    </a:p>
                  </a:txBody>
                  <a:tcPr marL="91432" marR="91432" marT="45718" marB="45718"/>
                </a:tc>
                <a:tc>
                  <a:txBody>
                    <a:bodyPr/>
                    <a:lstStyle/>
                    <a:p>
                      <a:pPr algn="ctr" rtl="1"/>
                      <a:r>
                        <a:rPr lang="fa-IR" sz="1800" dirty="0"/>
                        <a:t>افزایش قند خون</a:t>
                      </a:r>
                      <a:endParaRPr lang="en-US" sz="1800" dirty="0"/>
                    </a:p>
                  </a:txBody>
                  <a:tcPr marL="91432" marR="91432" marT="45718" marB="45718"/>
                </a:tc>
                <a:extLst>
                  <a:ext uri="{0D108BD9-81ED-4DB2-BD59-A6C34878D82A}">
                    <a16:rowId xmlns:a16="http://schemas.microsoft.com/office/drawing/2014/main" val="10005"/>
                  </a:ext>
                </a:extLst>
              </a:tr>
              <a:tr h="530379">
                <a:tc>
                  <a:txBody>
                    <a:bodyPr/>
                    <a:lstStyle/>
                    <a:p>
                      <a:pPr algn="ctr" rtl="1"/>
                      <a:endParaRPr lang="en-US" sz="1800"/>
                    </a:p>
                  </a:txBody>
                  <a:tcPr marL="91432" marR="91432" marT="45718" marB="45718"/>
                </a:tc>
                <a:tc>
                  <a:txBody>
                    <a:bodyPr/>
                    <a:lstStyle/>
                    <a:p>
                      <a:pPr algn="ctr" rtl="1"/>
                      <a:r>
                        <a:rPr lang="fa-IR" sz="1800" dirty="0"/>
                        <a:t>افزایش تونیسیته عضلانی</a:t>
                      </a:r>
                      <a:endParaRPr lang="en-US" sz="1800" dirty="0"/>
                    </a:p>
                  </a:txBody>
                  <a:tcPr marL="91432" marR="91432" marT="45718" marB="45718"/>
                </a:tc>
                <a:extLst>
                  <a:ext uri="{0D108BD9-81ED-4DB2-BD59-A6C34878D82A}">
                    <a16:rowId xmlns:a16="http://schemas.microsoft.com/office/drawing/2014/main" val="10006"/>
                  </a:ext>
                </a:extLst>
              </a:tr>
              <a:tr h="530379">
                <a:tc>
                  <a:txBody>
                    <a:bodyPr/>
                    <a:lstStyle/>
                    <a:p>
                      <a:pPr algn="ctr" rtl="1"/>
                      <a:endParaRPr lang="en-US" sz="1800"/>
                    </a:p>
                  </a:txBody>
                  <a:tcPr marL="91432" marR="91432" marT="45718" marB="45718"/>
                </a:tc>
                <a:tc>
                  <a:txBody>
                    <a:bodyPr/>
                    <a:lstStyle/>
                    <a:p>
                      <a:pPr algn="ctr" rtl="1"/>
                      <a:r>
                        <a:rPr lang="fa-IR" sz="1800" dirty="0"/>
                        <a:t>اتساع مردمک ها</a:t>
                      </a:r>
                      <a:endParaRPr lang="en-US" sz="1800" dirty="0"/>
                    </a:p>
                  </a:txBody>
                  <a:tcPr marL="91432" marR="91432" marT="45718" marB="45718"/>
                </a:tc>
                <a:extLst>
                  <a:ext uri="{0D108BD9-81ED-4DB2-BD59-A6C34878D82A}">
                    <a16:rowId xmlns:a16="http://schemas.microsoft.com/office/drawing/2014/main" val="10007"/>
                  </a:ext>
                </a:extLst>
              </a:tr>
              <a:tr h="530379">
                <a:tc>
                  <a:txBody>
                    <a:bodyPr/>
                    <a:lstStyle/>
                    <a:p>
                      <a:pPr algn="ctr" rtl="1"/>
                      <a:endParaRPr lang="en-US" sz="1800" dirty="0"/>
                    </a:p>
                  </a:txBody>
                  <a:tcPr marL="91432" marR="91432" marT="45718" marB="45718"/>
                </a:tc>
                <a:tc>
                  <a:txBody>
                    <a:bodyPr/>
                    <a:lstStyle/>
                    <a:p>
                      <a:pPr algn="ctr" rtl="1"/>
                      <a:r>
                        <a:rPr lang="fa-IR" sz="1800" dirty="0"/>
                        <a:t>کاهش حرکات معدی- روده ای</a:t>
                      </a:r>
                      <a:endParaRPr lang="en-US" sz="1800" dirty="0"/>
                    </a:p>
                  </a:txBody>
                  <a:tcPr marL="91432" marR="91432" marT="45718" marB="45718"/>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96387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واکنش های رفتاری</a:t>
            </a:r>
            <a:endParaRPr lang="en-US" dirty="0"/>
          </a:p>
        </p:txBody>
      </p:sp>
      <p:sp>
        <p:nvSpPr>
          <p:cNvPr id="3" name="Content Placeholder 2"/>
          <p:cNvSpPr>
            <a:spLocks noGrp="1"/>
          </p:cNvSpPr>
          <p:nvPr>
            <p:ph idx="1"/>
          </p:nvPr>
        </p:nvSpPr>
        <p:spPr/>
        <p:txBody>
          <a:bodyPr>
            <a:normAutofit fontScale="92500"/>
          </a:bodyPr>
          <a:lstStyle/>
          <a:p>
            <a:pPr algn="r">
              <a:lnSpc>
                <a:spcPct val="200000"/>
              </a:lnSpc>
              <a:buNone/>
            </a:pPr>
            <a:r>
              <a:rPr lang="fa-IR" sz="3200" dirty="0"/>
              <a:t>ارادی هستندوشامل:</a:t>
            </a:r>
          </a:p>
          <a:p>
            <a:pPr algn="r">
              <a:lnSpc>
                <a:spcPct val="200000"/>
              </a:lnSpc>
              <a:buNone/>
            </a:pPr>
            <a:r>
              <a:rPr lang="fa-IR" sz="3200" dirty="0"/>
              <a:t>   وضعیت خمیده به خود گرفتن،فشاردادن دندان ها روی یکدیگر،فرارازمحرک دردناک،محدودنمودن حرکت عضودردناک ومحافظت ازآن،ادادرآوردن،ناله کردن،گریه کردن وبی قراری</a:t>
            </a:r>
            <a:endParaRPr lang="en-US" sz="3200" dirty="0"/>
          </a:p>
        </p:txBody>
      </p:sp>
    </p:spTree>
    <p:extLst>
      <p:ext uri="{BB962C8B-B14F-4D97-AF65-F5344CB8AC3E}">
        <p14:creationId xmlns:p14="http://schemas.microsoft.com/office/powerpoint/2010/main" val="494090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584" y="304622"/>
            <a:ext cx="7239000" cy="820122"/>
          </a:xfrm>
        </p:spPr>
        <p:txBody>
          <a:bodyPr>
            <a:normAutofit fontScale="90000"/>
          </a:bodyPr>
          <a:lstStyle/>
          <a:p>
            <a:pPr marL="514350" indent="-514350" algn="ctr" rtl="1">
              <a:lnSpc>
                <a:spcPct val="150000"/>
              </a:lnSpc>
              <a:defRPr/>
            </a:pPr>
            <a:r>
              <a:rPr lang="fa-IR" dirty="0"/>
              <a:t>تأثیرات رفتاری درد</a:t>
            </a:r>
          </a:p>
        </p:txBody>
      </p:sp>
      <p:graphicFrame>
        <p:nvGraphicFramePr>
          <p:cNvPr id="4" name="Content Placeholder 3"/>
          <p:cNvGraphicFramePr>
            <a:graphicFrameLocks noGrp="1"/>
          </p:cNvGraphicFramePr>
          <p:nvPr>
            <p:ph idx="1"/>
          </p:nvPr>
        </p:nvGraphicFramePr>
        <p:xfrm>
          <a:off x="1775520" y="1412775"/>
          <a:ext cx="8712968" cy="5112570"/>
        </p:xfrm>
        <a:graphic>
          <a:graphicData uri="http://schemas.openxmlformats.org/drawingml/2006/table">
            <a:tbl>
              <a:tblPr firstRow="1" bandRow="1">
                <a:tableStyleId>{5C22544A-7EE6-4342-B048-85BDC9FD1C3A}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66634">
                <a:tc>
                  <a:txBody>
                    <a:bodyPr/>
                    <a:lstStyle/>
                    <a:p>
                      <a:pPr algn="ctr" rtl="1"/>
                      <a:r>
                        <a:rPr lang="fa-IR" sz="1700" dirty="0"/>
                        <a:t>تعاملات اجتماعی</a:t>
                      </a:r>
                      <a:endParaRPr lang="en-US" sz="1700" dirty="0"/>
                    </a:p>
                  </a:txBody>
                  <a:tcPr marT="42678" marB="42678"/>
                </a:tc>
                <a:tc>
                  <a:txBody>
                    <a:bodyPr/>
                    <a:lstStyle/>
                    <a:p>
                      <a:pPr algn="ctr" rtl="1"/>
                      <a:r>
                        <a:rPr lang="fa-IR" sz="1700" dirty="0"/>
                        <a:t>حرکات بدن</a:t>
                      </a:r>
                      <a:endParaRPr lang="en-US" sz="1700" dirty="0"/>
                    </a:p>
                  </a:txBody>
                  <a:tcPr marT="42678" marB="42678"/>
                </a:tc>
                <a:tc>
                  <a:txBody>
                    <a:bodyPr/>
                    <a:lstStyle/>
                    <a:p>
                      <a:pPr algn="ctr" rtl="1"/>
                      <a:r>
                        <a:rPr lang="fa-IR" sz="1700" dirty="0"/>
                        <a:t>حالت چهره</a:t>
                      </a:r>
                      <a:endParaRPr lang="en-US" sz="1700" dirty="0"/>
                    </a:p>
                  </a:txBody>
                  <a:tcPr marT="42678" marB="42678"/>
                </a:tc>
                <a:tc>
                  <a:txBody>
                    <a:bodyPr/>
                    <a:lstStyle/>
                    <a:p>
                      <a:pPr algn="ctr" rtl="1"/>
                      <a:r>
                        <a:rPr lang="fa-IR" sz="1700" dirty="0"/>
                        <a:t>اصوات</a:t>
                      </a:r>
                      <a:endParaRPr lang="en-US" sz="1700" dirty="0"/>
                    </a:p>
                  </a:txBody>
                  <a:tcPr marT="42678" marB="42678"/>
                </a:tc>
                <a:extLst>
                  <a:ext uri="{0D108BD9-81ED-4DB2-BD59-A6C34878D82A}">
                    <a16:rowId xmlns:a16="http://schemas.microsoft.com/office/drawing/2014/main" val="10000"/>
                  </a:ext>
                </a:extLst>
              </a:tr>
              <a:tr h="805420">
                <a:tc>
                  <a:txBody>
                    <a:bodyPr/>
                    <a:lstStyle/>
                    <a:p>
                      <a:pPr algn="ctr" rtl="1"/>
                      <a:r>
                        <a:rPr lang="fa-IR" sz="1700" dirty="0"/>
                        <a:t>اجتناب از</a:t>
                      </a:r>
                      <a:r>
                        <a:rPr lang="fa-IR" sz="1700" baseline="0" dirty="0"/>
                        <a:t> برقراری ارتباط</a:t>
                      </a:r>
                      <a:endParaRPr lang="en-US" sz="1700" dirty="0"/>
                    </a:p>
                  </a:txBody>
                  <a:tcPr marT="42678" marB="42678"/>
                </a:tc>
                <a:tc>
                  <a:txBody>
                    <a:bodyPr/>
                    <a:lstStyle/>
                    <a:p>
                      <a:pPr algn="ctr" rtl="1"/>
                      <a:r>
                        <a:rPr lang="fa-IR" sz="1700" dirty="0"/>
                        <a:t>بی قراری</a:t>
                      </a:r>
                      <a:endParaRPr lang="en-US" sz="1700" dirty="0"/>
                    </a:p>
                  </a:txBody>
                  <a:tcPr marT="42678" marB="42678"/>
                </a:tc>
                <a:tc>
                  <a:txBody>
                    <a:bodyPr/>
                    <a:lstStyle/>
                    <a:p>
                      <a:pPr algn="ctr" rtl="1"/>
                      <a:r>
                        <a:rPr lang="fa-IR" sz="1700" dirty="0"/>
                        <a:t>اخم کردن</a:t>
                      </a:r>
                      <a:endParaRPr lang="en-US" sz="1700" dirty="0"/>
                    </a:p>
                  </a:txBody>
                  <a:tcPr marT="42678" marB="42678"/>
                </a:tc>
                <a:tc>
                  <a:txBody>
                    <a:bodyPr/>
                    <a:lstStyle/>
                    <a:p>
                      <a:pPr algn="ctr" rtl="1"/>
                      <a:r>
                        <a:rPr lang="fa-IR" sz="1700" dirty="0"/>
                        <a:t>ناله</a:t>
                      </a:r>
                      <a:endParaRPr lang="en-US" sz="1700" dirty="0"/>
                    </a:p>
                  </a:txBody>
                  <a:tcPr marT="42678" marB="42678"/>
                </a:tc>
                <a:extLst>
                  <a:ext uri="{0D108BD9-81ED-4DB2-BD59-A6C34878D82A}">
                    <a16:rowId xmlns:a16="http://schemas.microsoft.com/office/drawing/2014/main" val="10001"/>
                  </a:ext>
                </a:extLst>
              </a:tr>
              <a:tr h="813538">
                <a:tc>
                  <a:txBody>
                    <a:bodyPr/>
                    <a:lstStyle/>
                    <a:p>
                      <a:pPr algn="ctr" rtl="1"/>
                      <a:r>
                        <a:rPr lang="fa-IR" sz="1700" dirty="0"/>
                        <a:t>توجه صرف به اقدامات تسکین درد</a:t>
                      </a:r>
                      <a:endParaRPr lang="en-US" sz="1700" dirty="0"/>
                    </a:p>
                  </a:txBody>
                  <a:tcPr marT="42678" marB="42678"/>
                </a:tc>
                <a:tc>
                  <a:txBody>
                    <a:bodyPr/>
                    <a:lstStyle/>
                    <a:p>
                      <a:pPr algn="ctr" rtl="1"/>
                      <a:r>
                        <a:rPr lang="fa-IR" sz="1700" dirty="0"/>
                        <a:t>بی حرکت شدن</a:t>
                      </a:r>
                      <a:endParaRPr lang="en-US" sz="1700" dirty="0"/>
                    </a:p>
                  </a:txBody>
                  <a:tcPr marT="42678" marB="42678"/>
                </a:tc>
                <a:tc>
                  <a:txBody>
                    <a:bodyPr/>
                    <a:lstStyle/>
                    <a:p>
                      <a:pPr algn="ctr" rtl="1"/>
                      <a:r>
                        <a:rPr lang="fa-IR" sz="1700" dirty="0"/>
                        <a:t>فشردن دندانها</a:t>
                      </a:r>
                      <a:endParaRPr lang="en-US" sz="1700" dirty="0"/>
                    </a:p>
                  </a:txBody>
                  <a:tcPr marT="42678" marB="42678"/>
                </a:tc>
                <a:tc>
                  <a:txBody>
                    <a:bodyPr/>
                    <a:lstStyle/>
                    <a:p>
                      <a:pPr algn="ctr" rtl="1"/>
                      <a:r>
                        <a:rPr lang="fa-IR" sz="1700" dirty="0"/>
                        <a:t>گریه</a:t>
                      </a:r>
                      <a:endParaRPr lang="en-US" sz="1700" dirty="0"/>
                    </a:p>
                  </a:txBody>
                  <a:tcPr marT="42678" marB="42678"/>
                </a:tc>
                <a:extLst>
                  <a:ext uri="{0D108BD9-81ED-4DB2-BD59-A6C34878D82A}">
                    <a16:rowId xmlns:a16="http://schemas.microsoft.com/office/drawing/2014/main" val="10002"/>
                  </a:ext>
                </a:extLst>
              </a:tr>
              <a:tr h="466634">
                <a:tc>
                  <a:txBody>
                    <a:bodyPr/>
                    <a:lstStyle/>
                    <a:p>
                      <a:pPr algn="ctr" rtl="1"/>
                      <a:r>
                        <a:rPr lang="fa-IR" sz="1700" dirty="0"/>
                        <a:t>کاهش توجه</a:t>
                      </a:r>
                      <a:endParaRPr lang="en-US" sz="1700" dirty="0"/>
                    </a:p>
                  </a:txBody>
                  <a:tcPr marT="42678" marB="42678"/>
                </a:tc>
                <a:tc>
                  <a:txBody>
                    <a:bodyPr/>
                    <a:lstStyle/>
                    <a:p>
                      <a:pPr algn="ctr" rtl="1"/>
                      <a:r>
                        <a:rPr lang="fa-IR" sz="1700" dirty="0"/>
                        <a:t>انقباض عضلانی</a:t>
                      </a:r>
                      <a:endParaRPr lang="en-US" sz="1700" dirty="0"/>
                    </a:p>
                  </a:txBody>
                  <a:tcPr marT="42678" marB="42678"/>
                </a:tc>
                <a:tc>
                  <a:txBody>
                    <a:bodyPr/>
                    <a:lstStyle/>
                    <a:p>
                      <a:pPr algn="ctr" rtl="1"/>
                      <a:r>
                        <a:rPr lang="fa-IR" sz="1700" dirty="0"/>
                        <a:t>درهم رفتن ابروها</a:t>
                      </a:r>
                      <a:endParaRPr lang="en-US" sz="1700" dirty="0"/>
                    </a:p>
                  </a:txBody>
                  <a:tcPr marT="42678" marB="42678"/>
                </a:tc>
                <a:tc>
                  <a:txBody>
                    <a:bodyPr/>
                    <a:lstStyle/>
                    <a:p>
                      <a:pPr algn="ctr" rtl="1"/>
                      <a:r>
                        <a:rPr lang="fa-IR" sz="1700" dirty="0"/>
                        <a:t>نفس نفس زدن</a:t>
                      </a:r>
                      <a:endParaRPr lang="en-US" sz="1700" dirty="0"/>
                    </a:p>
                  </a:txBody>
                  <a:tcPr marT="42678" marB="42678"/>
                </a:tc>
                <a:extLst>
                  <a:ext uri="{0D108BD9-81ED-4DB2-BD59-A6C34878D82A}">
                    <a16:rowId xmlns:a16="http://schemas.microsoft.com/office/drawing/2014/main" val="10003"/>
                  </a:ext>
                </a:extLst>
              </a:tr>
              <a:tr h="813538">
                <a:tc>
                  <a:txBody>
                    <a:bodyPr/>
                    <a:lstStyle/>
                    <a:p>
                      <a:pPr algn="ctr" rtl="1"/>
                      <a:endParaRPr lang="en-US" sz="1700"/>
                    </a:p>
                  </a:txBody>
                  <a:tcPr marT="42678" marB="42678"/>
                </a:tc>
                <a:tc>
                  <a:txBody>
                    <a:bodyPr/>
                    <a:lstStyle/>
                    <a:p>
                      <a:pPr algn="ctr" rtl="1"/>
                      <a:r>
                        <a:rPr lang="fa-IR" sz="1700" dirty="0"/>
                        <a:t>افزایش حرکات دست و انگشتان</a:t>
                      </a:r>
                      <a:endParaRPr lang="en-US" sz="1700" dirty="0"/>
                    </a:p>
                  </a:txBody>
                  <a:tcPr marT="42678" marB="42678"/>
                </a:tc>
                <a:tc>
                  <a:txBody>
                    <a:bodyPr/>
                    <a:lstStyle/>
                    <a:p>
                      <a:pPr algn="ctr" rtl="1"/>
                      <a:r>
                        <a:rPr lang="fa-IR" sz="1700" dirty="0"/>
                        <a:t>بستن یا باز کردن چشمها یا دهان</a:t>
                      </a:r>
                      <a:endParaRPr lang="en-US" sz="1700" dirty="0"/>
                    </a:p>
                  </a:txBody>
                  <a:tcPr marT="42678" marB="42678"/>
                </a:tc>
                <a:tc>
                  <a:txBody>
                    <a:bodyPr/>
                    <a:lstStyle/>
                    <a:p>
                      <a:pPr algn="ctr" rtl="1"/>
                      <a:r>
                        <a:rPr lang="fa-IR" sz="1700" dirty="0"/>
                        <a:t>خرخر کردن</a:t>
                      </a:r>
                      <a:endParaRPr lang="en-US" sz="1700" dirty="0"/>
                    </a:p>
                  </a:txBody>
                  <a:tcPr marT="42678" marB="42678"/>
                </a:tc>
                <a:extLst>
                  <a:ext uri="{0D108BD9-81ED-4DB2-BD59-A6C34878D82A}">
                    <a16:rowId xmlns:a16="http://schemas.microsoft.com/office/drawing/2014/main" val="10004"/>
                  </a:ext>
                </a:extLst>
              </a:tr>
              <a:tr h="466634">
                <a:tc>
                  <a:txBody>
                    <a:bodyPr/>
                    <a:lstStyle/>
                    <a:p>
                      <a:pPr algn="ctr" rtl="1"/>
                      <a:endParaRPr lang="en-US" sz="1700"/>
                    </a:p>
                  </a:txBody>
                  <a:tcPr marT="42678" marB="42678"/>
                </a:tc>
                <a:tc>
                  <a:txBody>
                    <a:bodyPr/>
                    <a:lstStyle/>
                    <a:p>
                      <a:pPr algn="ctr" rtl="1"/>
                      <a:r>
                        <a:rPr lang="fa-IR" sz="1700" dirty="0"/>
                        <a:t>قدم زدن</a:t>
                      </a:r>
                      <a:endParaRPr lang="en-US" sz="1700" dirty="0"/>
                    </a:p>
                  </a:txBody>
                  <a:tcPr marT="42678" marB="42678"/>
                </a:tc>
                <a:tc>
                  <a:txBody>
                    <a:bodyPr/>
                    <a:lstStyle/>
                    <a:p>
                      <a:pPr algn="ctr" rtl="1"/>
                      <a:r>
                        <a:rPr lang="fa-IR" sz="1700" dirty="0"/>
                        <a:t>گزش لب</a:t>
                      </a:r>
                      <a:endParaRPr lang="en-US" sz="1700" dirty="0"/>
                    </a:p>
                  </a:txBody>
                  <a:tcPr marT="42678" marB="42678"/>
                </a:tc>
                <a:tc>
                  <a:txBody>
                    <a:bodyPr/>
                    <a:lstStyle/>
                    <a:p>
                      <a:pPr algn="ctr" rtl="1"/>
                      <a:endParaRPr lang="en-US" sz="1700"/>
                    </a:p>
                  </a:txBody>
                  <a:tcPr marT="42678" marB="42678"/>
                </a:tc>
                <a:extLst>
                  <a:ext uri="{0D108BD9-81ED-4DB2-BD59-A6C34878D82A}">
                    <a16:rowId xmlns:a16="http://schemas.microsoft.com/office/drawing/2014/main" val="10005"/>
                  </a:ext>
                </a:extLst>
              </a:tr>
              <a:tr h="466634">
                <a:tc>
                  <a:txBody>
                    <a:bodyPr/>
                    <a:lstStyle/>
                    <a:p>
                      <a:pPr algn="ctr" rtl="1"/>
                      <a:endParaRPr lang="en-US" sz="1700"/>
                    </a:p>
                  </a:txBody>
                  <a:tcPr marT="42678" marB="42678"/>
                </a:tc>
                <a:tc>
                  <a:txBody>
                    <a:bodyPr/>
                    <a:lstStyle/>
                    <a:p>
                      <a:pPr algn="ctr" rtl="1"/>
                      <a:r>
                        <a:rPr lang="fa-IR" sz="1700" dirty="0"/>
                        <a:t>حرکات ریتمیک</a:t>
                      </a:r>
                      <a:endParaRPr lang="en-US" sz="1700" dirty="0"/>
                    </a:p>
                  </a:txBody>
                  <a:tcPr marT="42678" marB="42678"/>
                </a:tc>
                <a:tc>
                  <a:txBody>
                    <a:bodyPr/>
                    <a:lstStyle/>
                    <a:p>
                      <a:pPr algn="ctr" rtl="1"/>
                      <a:endParaRPr lang="en-US" sz="1700"/>
                    </a:p>
                  </a:txBody>
                  <a:tcPr marT="42678" marB="42678"/>
                </a:tc>
                <a:tc>
                  <a:txBody>
                    <a:bodyPr/>
                    <a:lstStyle/>
                    <a:p>
                      <a:pPr algn="ctr" rtl="1"/>
                      <a:endParaRPr lang="en-US" sz="1700"/>
                    </a:p>
                  </a:txBody>
                  <a:tcPr marT="42678" marB="42678"/>
                </a:tc>
                <a:extLst>
                  <a:ext uri="{0D108BD9-81ED-4DB2-BD59-A6C34878D82A}">
                    <a16:rowId xmlns:a16="http://schemas.microsoft.com/office/drawing/2014/main" val="10006"/>
                  </a:ext>
                </a:extLst>
              </a:tr>
              <a:tr h="813538">
                <a:tc>
                  <a:txBody>
                    <a:bodyPr/>
                    <a:lstStyle/>
                    <a:p>
                      <a:pPr algn="ctr" rtl="1"/>
                      <a:endParaRPr lang="en-US" sz="1700"/>
                    </a:p>
                  </a:txBody>
                  <a:tcPr marT="42678" marB="42678"/>
                </a:tc>
                <a:tc>
                  <a:txBody>
                    <a:bodyPr/>
                    <a:lstStyle/>
                    <a:p>
                      <a:pPr algn="ctr" rtl="1"/>
                      <a:r>
                        <a:rPr lang="fa-IR" sz="1700" dirty="0"/>
                        <a:t>دور کردن عضو دردناک از محرک</a:t>
                      </a:r>
                      <a:endParaRPr lang="en-US" sz="1700" dirty="0"/>
                    </a:p>
                  </a:txBody>
                  <a:tcPr marT="42678" marB="42678"/>
                </a:tc>
                <a:tc>
                  <a:txBody>
                    <a:bodyPr/>
                    <a:lstStyle/>
                    <a:p>
                      <a:pPr algn="ctr" rtl="1"/>
                      <a:endParaRPr lang="en-US" sz="1700"/>
                    </a:p>
                  </a:txBody>
                  <a:tcPr marT="42678" marB="42678"/>
                </a:tc>
                <a:tc>
                  <a:txBody>
                    <a:bodyPr/>
                    <a:lstStyle/>
                    <a:p>
                      <a:pPr algn="ctr" rtl="1"/>
                      <a:endParaRPr lang="en-US" sz="1700" dirty="0"/>
                    </a:p>
                  </a:txBody>
                  <a:tcPr marT="42678" marB="42678"/>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41190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t>واکنش های عاطفی (روانی)</a:t>
            </a:r>
            <a:endParaRPr lang="en-US" dirty="0"/>
          </a:p>
        </p:txBody>
      </p:sp>
      <p:sp>
        <p:nvSpPr>
          <p:cNvPr id="3" name="Content Placeholder 2"/>
          <p:cNvSpPr>
            <a:spLocks noGrp="1"/>
          </p:cNvSpPr>
          <p:nvPr>
            <p:ph idx="1"/>
          </p:nvPr>
        </p:nvSpPr>
        <p:spPr>
          <a:xfrm>
            <a:off x="2063552" y="1988840"/>
            <a:ext cx="8147248" cy="4572000"/>
          </a:xfrm>
        </p:spPr>
        <p:txBody>
          <a:bodyPr>
            <a:normAutofit/>
          </a:bodyPr>
          <a:lstStyle/>
          <a:p>
            <a:pPr algn="r">
              <a:lnSpc>
                <a:spcPct val="150000"/>
              </a:lnSpc>
              <a:buNone/>
            </a:pPr>
            <a:r>
              <a:rPr lang="fa-IR" sz="3200" dirty="0"/>
              <a:t>ارادی هستندشامل:</a:t>
            </a:r>
          </a:p>
          <a:p>
            <a:pPr algn="r">
              <a:lnSpc>
                <a:spcPct val="150000"/>
              </a:lnSpc>
              <a:buNone/>
            </a:pPr>
            <a:r>
              <a:rPr lang="fa-IR" sz="3200" dirty="0"/>
              <a:t>بی قراری شدید، ناله کردن، فرارازدرد، انزواطلبی، صبروبردباری پیشه کردن، اضطراب و افسردگی، ترس خشم، بی اشتهایی روانی، خستگی، نومیدی، ناتوانی وضعف</a:t>
            </a:r>
          </a:p>
        </p:txBody>
      </p:sp>
    </p:spTree>
    <p:extLst>
      <p:ext uri="{BB962C8B-B14F-4D97-AF65-F5344CB8AC3E}">
        <p14:creationId xmlns:p14="http://schemas.microsoft.com/office/powerpoint/2010/main" val="4027253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660F1-5D56-4B74-95DC-5067AA37976A}"/>
              </a:ext>
            </a:extLst>
          </p:cNvPr>
          <p:cNvSpPr>
            <a:spLocks noGrp="1"/>
          </p:cNvSpPr>
          <p:nvPr>
            <p:ph type="title"/>
          </p:nvPr>
        </p:nvSpPr>
        <p:spPr/>
        <p:txBody>
          <a:bodyPr/>
          <a:lstStyle/>
          <a:p>
            <a:r>
              <a:rPr lang="fa-IR" dirty="0"/>
              <a:t>کلیات درد                            </a:t>
            </a:r>
            <a:endParaRPr lang="en-US" dirty="0"/>
          </a:p>
        </p:txBody>
      </p:sp>
      <p:pic>
        <p:nvPicPr>
          <p:cNvPr id="6" name="Content Placeholder 5">
            <a:extLst>
              <a:ext uri="{FF2B5EF4-FFF2-40B4-BE49-F238E27FC236}">
                <a16:creationId xmlns:a16="http://schemas.microsoft.com/office/drawing/2014/main" id="{DE604239-F346-4533-A13A-37799C8BAE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1650" y="2052638"/>
            <a:ext cx="5590475" cy="4195762"/>
          </a:xfrm>
        </p:spPr>
      </p:pic>
    </p:spTree>
    <p:extLst>
      <p:ext uri="{BB962C8B-B14F-4D97-AF65-F5344CB8AC3E}">
        <p14:creationId xmlns:p14="http://schemas.microsoft.com/office/powerpoint/2010/main" val="2163966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پاتوفیزیولوژی درد</a:t>
            </a:r>
            <a:endParaRPr lang="en-US" dirty="0"/>
          </a:p>
        </p:txBody>
      </p:sp>
      <p:sp>
        <p:nvSpPr>
          <p:cNvPr id="3" name="Content Placeholder 2"/>
          <p:cNvSpPr>
            <a:spLocks noGrp="1"/>
          </p:cNvSpPr>
          <p:nvPr>
            <p:ph idx="1"/>
          </p:nvPr>
        </p:nvSpPr>
        <p:spPr>
          <a:xfrm>
            <a:off x="2135560" y="1844824"/>
            <a:ext cx="8075240" cy="4572000"/>
          </a:xfrm>
        </p:spPr>
        <p:txBody>
          <a:bodyPr>
            <a:normAutofit fontScale="92500" lnSpcReduction="10000"/>
          </a:bodyPr>
          <a:lstStyle/>
          <a:p>
            <a:pPr algn="r">
              <a:lnSpc>
                <a:spcPct val="200000"/>
              </a:lnSpc>
              <a:buNone/>
            </a:pPr>
            <a:r>
              <a:rPr lang="fa-IR" sz="3200" dirty="0"/>
              <a:t>سیستم تنفسی:</a:t>
            </a:r>
          </a:p>
          <a:p>
            <a:pPr algn="r">
              <a:lnSpc>
                <a:spcPct val="200000"/>
              </a:lnSpc>
              <a:buNone/>
            </a:pPr>
            <a:r>
              <a:rPr lang="fa-IR" sz="3200" dirty="0"/>
              <a:t>کاهش توانایی سرفه که باعث هیپوونتیلاسیون وباقی ماندن خلط می شود.هیپوونتیلاسیون منجربه افزایش عدم تطابق تهویه به خون رسانی ،هیپوکسی وهیپرکاربی می شودوزمینه رابرای آتلکتازی وپنومونی فراهم می کند..</a:t>
            </a:r>
            <a:endParaRPr lang="en-US" sz="3200" dirty="0"/>
          </a:p>
        </p:txBody>
      </p:sp>
    </p:spTree>
    <p:extLst>
      <p:ext uri="{BB962C8B-B14F-4D97-AF65-F5344CB8AC3E}">
        <p14:creationId xmlns:p14="http://schemas.microsoft.com/office/powerpoint/2010/main" val="2590878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سیستم قلبی -عروقی</a:t>
            </a:r>
            <a:endParaRPr lang="en-US" dirty="0"/>
          </a:p>
        </p:txBody>
      </p:sp>
      <p:sp>
        <p:nvSpPr>
          <p:cNvPr id="3" name="Content Placeholder 2"/>
          <p:cNvSpPr>
            <a:spLocks noGrp="1"/>
          </p:cNvSpPr>
          <p:nvPr>
            <p:ph idx="1"/>
          </p:nvPr>
        </p:nvSpPr>
        <p:spPr>
          <a:xfrm>
            <a:off x="2063552" y="1447800"/>
            <a:ext cx="8147248" cy="4572000"/>
          </a:xfrm>
        </p:spPr>
        <p:txBody>
          <a:bodyPr>
            <a:noAutofit/>
          </a:bodyPr>
          <a:lstStyle/>
          <a:p>
            <a:pPr algn="r">
              <a:lnSpc>
                <a:spcPct val="200000"/>
              </a:lnSpc>
              <a:buNone/>
            </a:pPr>
            <a:r>
              <a:rPr lang="fa-IR" sz="3200" dirty="0"/>
              <a:t>افزایش تحریک سمپاتیک،ترشح هورمون  ضدادراری ،کورتیزول وآلدسترون ازقشر آدرنال شده باعث فعال شدن سیستم رنین –آنژیوتانسین می شود.درنتیجه احتباس آب ،املاح منجربه افزایش فشارخون ونبض می شودوزمینه رابرای نارسایی قلبی فراهم میکند.</a:t>
            </a:r>
            <a:endParaRPr lang="en-US" sz="3200" dirty="0"/>
          </a:p>
        </p:txBody>
      </p:sp>
    </p:spTree>
    <p:extLst>
      <p:ext uri="{BB962C8B-B14F-4D97-AF65-F5344CB8AC3E}">
        <p14:creationId xmlns:p14="http://schemas.microsoft.com/office/powerpoint/2010/main" val="319277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سیستم گوارشی وادراری -تناسلی</a:t>
            </a:r>
            <a:endParaRPr lang="en-US" dirty="0"/>
          </a:p>
        </p:txBody>
      </p:sp>
      <p:sp>
        <p:nvSpPr>
          <p:cNvPr id="3" name="Content Placeholder 2"/>
          <p:cNvSpPr>
            <a:spLocks noGrp="1"/>
          </p:cNvSpPr>
          <p:nvPr>
            <p:ph idx="1"/>
          </p:nvPr>
        </p:nvSpPr>
        <p:spPr>
          <a:xfrm>
            <a:off x="1991544" y="1916832"/>
            <a:ext cx="8132440" cy="4572000"/>
          </a:xfrm>
        </p:spPr>
        <p:txBody>
          <a:bodyPr>
            <a:normAutofit/>
          </a:bodyPr>
          <a:lstStyle/>
          <a:p>
            <a:pPr algn="r" rtl="1">
              <a:lnSpc>
                <a:spcPct val="200000"/>
              </a:lnSpc>
            </a:pPr>
            <a:r>
              <a:rPr lang="fa-IR" sz="3200" dirty="0"/>
              <a:t>مهارانقباضات عضلات صاف ارگان های شکم ولگن که باعث ایليوس واحتباس ادراری می گردد.</a:t>
            </a:r>
          </a:p>
          <a:p>
            <a:pPr algn="r" rtl="1">
              <a:lnSpc>
                <a:spcPct val="200000"/>
              </a:lnSpc>
            </a:pPr>
            <a:r>
              <a:rPr lang="fa-IR" sz="3200" dirty="0"/>
              <a:t>کاهش حرکات روده منجربه تاخیر درتخلیه معده </a:t>
            </a:r>
          </a:p>
          <a:p>
            <a:pPr algn="r" rtl="1">
              <a:lnSpc>
                <a:spcPct val="200000"/>
              </a:lnSpc>
            </a:pPr>
            <a:r>
              <a:rPr lang="fa-IR" sz="3200" dirty="0"/>
              <a:t>تهوع واستفراغ به علت ایلیوس پارالیتیک</a:t>
            </a:r>
            <a:endParaRPr lang="en-US" sz="3200" dirty="0"/>
          </a:p>
        </p:txBody>
      </p:sp>
    </p:spTree>
    <p:extLst>
      <p:ext uri="{BB962C8B-B14F-4D97-AF65-F5344CB8AC3E}">
        <p14:creationId xmlns:p14="http://schemas.microsoft.com/office/powerpoint/2010/main" val="78402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سیستم غدد درون ریز</a:t>
            </a:r>
            <a:endParaRPr lang="en-US" dirty="0"/>
          </a:p>
        </p:txBody>
      </p:sp>
      <p:sp>
        <p:nvSpPr>
          <p:cNvPr id="3" name="Content Placeholder 2"/>
          <p:cNvSpPr>
            <a:spLocks noGrp="1"/>
          </p:cNvSpPr>
          <p:nvPr>
            <p:ph idx="1"/>
          </p:nvPr>
        </p:nvSpPr>
        <p:spPr>
          <a:xfrm>
            <a:off x="1991545" y="1916832"/>
            <a:ext cx="8187375" cy="4572000"/>
          </a:xfrm>
        </p:spPr>
        <p:txBody>
          <a:bodyPr>
            <a:noAutofit/>
          </a:bodyPr>
          <a:lstStyle/>
          <a:p>
            <a:pPr algn="r" rtl="1">
              <a:lnSpc>
                <a:spcPct val="200000"/>
              </a:lnSpc>
            </a:pPr>
            <a:r>
              <a:rPr lang="fa-IR" dirty="0"/>
              <a:t>افزایش ترشح هورمون های کاتابولیک مانند کاتکولامین ها ،کورتیزول ،آلدسترون ،هورمون رشدوگلوکاگون</a:t>
            </a:r>
          </a:p>
          <a:p>
            <a:pPr algn="r" rtl="1">
              <a:lnSpc>
                <a:spcPct val="200000"/>
              </a:lnSpc>
            </a:pPr>
            <a:r>
              <a:rPr lang="fa-IR" dirty="0"/>
              <a:t>مهارهورمون های آنابولیک مانند انسولین وتستوسترون</a:t>
            </a:r>
          </a:p>
          <a:p>
            <a:pPr algn="r" rtl="1">
              <a:lnSpc>
                <a:spcPct val="200000"/>
              </a:lnSpc>
            </a:pPr>
            <a:r>
              <a:rPr lang="fa-IR" dirty="0"/>
              <a:t>افزایش گلوکونئوژنزازطریق کاتابولیسم پروتئین ولیپیدها</a:t>
            </a:r>
          </a:p>
          <a:p>
            <a:pPr algn="r" rtl="1">
              <a:lnSpc>
                <a:spcPct val="200000"/>
              </a:lnSpc>
            </a:pPr>
            <a:r>
              <a:rPr lang="fa-IR" dirty="0"/>
              <a:t>تاخیر درالتیام زخم</a:t>
            </a:r>
            <a:endParaRPr lang="en-US" dirty="0"/>
          </a:p>
        </p:txBody>
      </p:sp>
    </p:spTree>
    <p:extLst>
      <p:ext uri="{BB962C8B-B14F-4D97-AF65-F5344CB8AC3E}">
        <p14:creationId xmlns:p14="http://schemas.microsoft.com/office/powerpoint/2010/main" val="460249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سیستم انعقادی</a:t>
            </a:r>
            <a:endParaRPr lang="en-US" dirty="0"/>
          </a:p>
        </p:txBody>
      </p:sp>
      <p:sp>
        <p:nvSpPr>
          <p:cNvPr id="3" name="Content Placeholder 2"/>
          <p:cNvSpPr>
            <a:spLocks noGrp="1"/>
          </p:cNvSpPr>
          <p:nvPr>
            <p:ph idx="1"/>
          </p:nvPr>
        </p:nvSpPr>
        <p:spPr>
          <a:xfrm>
            <a:off x="2135560" y="1447800"/>
            <a:ext cx="8075240" cy="4572000"/>
          </a:xfrm>
        </p:spPr>
        <p:txBody>
          <a:bodyPr>
            <a:normAutofit/>
          </a:bodyPr>
          <a:lstStyle/>
          <a:p>
            <a:pPr algn="r" rtl="1">
              <a:lnSpc>
                <a:spcPct val="200000"/>
              </a:lnSpc>
            </a:pPr>
            <a:r>
              <a:rPr lang="fa-IR" sz="3200" dirty="0"/>
              <a:t>استرس ناشی از درد سبب افزایش چسبندگی پلاکت هاوکاهش فیبرینولیزمی شود.</a:t>
            </a:r>
          </a:p>
          <a:p>
            <a:pPr algn="r" rtl="1">
              <a:lnSpc>
                <a:spcPct val="200000"/>
              </a:lnSpc>
            </a:pPr>
            <a:r>
              <a:rPr lang="fa-IR" sz="3200" dirty="0"/>
              <a:t>افزایش چسبندگی پلاکت ها،استاز وریدی ناشی از کاهش فعالیت منجربه ترومبوآمبولی می شود.</a:t>
            </a:r>
            <a:endParaRPr lang="en-US" sz="3200" dirty="0"/>
          </a:p>
        </p:txBody>
      </p:sp>
    </p:spTree>
    <p:extLst>
      <p:ext uri="{BB962C8B-B14F-4D97-AF65-F5344CB8AC3E}">
        <p14:creationId xmlns:p14="http://schemas.microsoft.com/office/powerpoint/2010/main" val="349873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سیستم ایمنی</a:t>
            </a:r>
            <a:endParaRPr lang="en-US" dirty="0"/>
          </a:p>
        </p:txBody>
      </p:sp>
      <p:sp>
        <p:nvSpPr>
          <p:cNvPr id="3" name="Content Placeholder 2"/>
          <p:cNvSpPr>
            <a:spLocks noGrp="1"/>
          </p:cNvSpPr>
          <p:nvPr>
            <p:ph idx="1"/>
          </p:nvPr>
        </p:nvSpPr>
        <p:spPr/>
        <p:txBody>
          <a:bodyPr/>
          <a:lstStyle/>
          <a:p>
            <a:pPr algn="r" rtl="1"/>
            <a:r>
              <a:rPr lang="fa-IR" dirty="0"/>
              <a:t>درد تسکین داده نشده منجر به مهار سلولی سیستم ایمنی می گردد.</a:t>
            </a:r>
            <a:endParaRPr lang="en-US" dirty="0"/>
          </a:p>
        </p:txBody>
      </p:sp>
    </p:spTree>
    <p:extLst>
      <p:ext uri="{BB962C8B-B14F-4D97-AF65-F5344CB8AC3E}">
        <p14:creationId xmlns:p14="http://schemas.microsoft.com/office/powerpoint/2010/main" val="5249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پرستاری درد</a:t>
            </a:r>
            <a:endParaRPr lang="en-US" dirty="0"/>
          </a:p>
        </p:txBody>
      </p:sp>
      <p:sp>
        <p:nvSpPr>
          <p:cNvPr id="8195" name="Content Placeholder 2"/>
          <p:cNvSpPr>
            <a:spLocks noGrp="1"/>
          </p:cNvSpPr>
          <p:nvPr>
            <p:ph idx="1"/>
          </p:nvPr>
        </p:nvSpPr>
        <p:spPr>
          <a:xfrm>
            <a:off x="1524000" y="1214438"/>
            <a:ext cx="8129588" cy="5643562"/>
          </a:xfrm>
        </p:spPr>
        <p:txBody>
          <a:bodyPr/>
          <a:lstStyle/>
          <a:p>
            <a:pPr algn="r" rtl="1" eaLnBrk="1" hangingPunct="1">
              <a:lnSpc>
                <a:spcPct val="150000"/>
              </a:lnSpc>
            </a:pPr>
            <a:r>
              <a:rPr lang="fa-IR" altLang="en-US" b="1" dirty="0"/>
              <a:t>بسیاری از تئوری های پرستاری ایجاد راحتی و آرامش را نیاز اصلی بیمار و هدف اساسی اقدامات پرستاری می دانند.</a:t>
            </a:r>
          </a:p>
          <a:p>
            <a:pPr marL="0" indent="0" algn="r" rtl="1" eaLnBrk="1" hangingPunct="1">
              <a:lnSpc>
                <a:spcPct val="150000"/>
              </a:lnSpc>
              <a:buNone/>
            </a:pPr>
            <a:endParaRPr lang="fa-IR" altLang="en-US" b="1" dirty="0"/>
          </a:p>
          <a:p>
            <a:pPr marL="0" indent="0" algn="r" rtl="1" eaLnBrk="1" hangingPunct="1">
              <a:lnSpc>
                <a:spcPct val="150000"/>
              </a:lnSpc>
              <a:buNone/>
            </a:pPr>
            <a:endParaRPr lang="fa-IR" altLang="en-US" b="1" dirty="0"/>
          </a:p>
          <a:p>
            <a:pPr algn="r" rtl="1" eaLnBrk="1" hangingPunct="1">
              <a:lnSpc>
                <a:spcPct val="150000"/>
              </a:lnSpc>
            </a:pPr>
            <a:r>
              <a:rPr lang="fa-IR" altLang="en-US" b="1" dirty="0"/>
              <a:t>بیمار غالباً می تواند محل و چگونگی درد را توصیف نماید ولی وجود آن برای پرستار قابل اثبات نیست و </a:t>
            </a:r>
            <a:r>
              <a:rPr lang="fa-IR" altLang="en-US" b="1" dirty="0">
                <a:solidFill>
                  <a:srgbClr val="FF0000"/>
                </a:solidFill>
              </a:rPr>
              <a:t>پرستار مسئول است وجود درد بیمار را باور نماید.</a:t>
            </a:r>
          </a:p>
          <a:p>
            <a:pPr algn="r" rtl="1" eaLnBrk="1" hangingPunct="1"/>
            <a:endParaRPr lang="en-US" altLang="en-US" b="1" dirty="0"/>
          </a:p>
        </p:txBody>
      </p:sp>
    </p:spTree>
    <p:extLst>
      <p:ext uri="{BB962C8B-B14F-4D97-AF65-F5344CB8AC3E}">
        <p14:creationId xmlns:p14="http://schemas.microsoft.com/office/powerpoint/2010/main" val="270010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52"/>
            <a:ext cx="8072462" cy="820122"/>
          </a:xfrm>
        </p:spPr>
        <p:txBody>
          <a:bodyPr>
            <a:noAutofit/>
          </a:bodyPr>
          <a:lstStyle/>
          <a:p>
            <a:pPr marL="514350" indent="-514350" algn="ctr" rtl="1">
              <a:lnSpc>
                <a:spcPct val="150000"/>
              </a:lnSpc>
              <a:defRPr/>
            </a:pPr>
            <a:r>
              <a:rPr lang="fa-IR" sz="3200" dirty="0"/>
              <a:t>کنترل محرکهای دردناک</a:t>
            </a:r>
          </a:p>
        </p:txBody>
      </p:sp>
      <p:sp>
        <p:nvSpPr>
          <p:cNvPr id="59395" name="Content Placeholder 2"/>
          <p:cNvSpPr>
            <a:spLocks noGrp="1"/>
          </p:cNvSpPr>
          <p:nvPr>
            <p:ph idx="1"/>
          </p:nvPr>
        </p:nvSpPr>
        <p:spPr>
          <a:xfrm>
            <a:off x="1524000" y="1214438"/>
            <a:ext cx="8129588" cy="5643562"/>
          </a:xfrm>
        </p:spPr>
        <p:txBody>
          <a:bodyPr>
            <a:normAutofit/>
          </a:bodyPr>
          <a:lstStyle/>
          <a:p>
            <a:pPr marL="514350" indent="-514350" algn="r" rtl="1">
              <a:lnSpc>
                <a:spcPct val="120000"/>
              </a:lnSpc>
              <a:buFont typeface="Trebuchet MS" panose="020B0603020202020204" pitchFamily="34" charset="0"/>
              <a:buAutoNum type="arabicPeriod"/>
            </a:pPr>
            <a:r>
              <a:rPr lang="fa-IR"/>
              <a:t>برطرف کردن تیزی لبه های تخت</a:t>
            </a:r>
          </a:p>
          <a:p>
            <a:pPr marL="514350" indent="-514350" algn="r" rtl="1">
              <a:lnSpc>
                <a:spcPct val="120000"/>
              </a:lnSpc>
              <a:buFont typeface="Trebuchet MS" panose="020B0603020202020204" pitchFamily="34" charset="0"/>
              <a:buAutoNum type="arabicPeriod"/>
            </a:pPr>
            <a:r>
              <a:rPr lang="fa-IR"/>
              <a:t>ثابت کردن درنهای بیمار</a:t>
            </a:r>
          </a:p>
          <a:p>
            <a:pPr marL="514350" indent="-514350" algn="r" rtl="1">
              <a:lnSpc>
                <a:spcPct val="120000"/>
              </a:lnSpc>
              <a:buFont typeface="Trebuchet MS" panose="020B0603020202020204" pitchFamily="34" charset="0"/>
              <a:buAutoNum type="arabicPeriod"/>
            </a:pPr>
            <a:r>
              <a:rPr lang="fa-IR"/>
              <a:t>شل کردن پانسمانها و بانداژها به جز در موارد ممنوعیت</a:t>
            </a:r>
          </a:p>
          <a:p>
            <a:pPr marL="514350" indent="-514350" algn="r" rtl="1">
              <a:lnSpc>
                <a:spcPct val="120000"/>
              </a:lnSpc>
              <a:buFont typeface="Trebuchet MS" panose="020B0603020202020204" pitchFamily="34" charset="0"/>
              <a:buAutoNum type="arabicPeriod"/>
            </a:pPr>
            <a:r>
              <a:rPr lang="fa-IR"/>
              <a:t>تعویض پانسمانهای خیس شده</a:t>
            </a:r>
          </a:p>
          <a:p>
            <a:pPr marL="514350" indent="-514350" algn="r" rtl="1">
              <a:lnSpc>
                <a:spcPct val="120000"/>
              </a:lnSpc>
              <a:buFont typeface="Trebuchet MS" panose="020B0603020202020204" pitchFamily="34" charset="0"/>
              <a:buAutoNum type="arabicPeriod"/>
            </a:pPr>
            <a:r>
              <a:rPr lang="fa-IR"/>
              <a:t>قرار دادن بیمار در وضعیت مناسب</a:t>
            </a:r>
          </a:p>
          <a:p>
            <a:pPr marL="514350" indent="-514350" algn="r" rtl="1">
              <a:lnSpc>
                <a:spcPct val="120000"/>
              </a:lnSpc>
              <a:buFont typeface="Trebuchet MS" panose="020B0603020202020204" pitchFamily="34" charset="0"/>
              <a:buAutoNum type="arabicPeriod"/>
            </a:pPr>
            <a:r>
              <a:rPr lang="fa-IR"/>
              <a:t>کنترل درجه حرارت وسایلی که با بیمار تماس دارند.</a:t>
            </a:r>
          </a:p>
          <a:p>
            <a:pPr marL="514350" indent="-514350" algn="r" rtl="1">
              <a:lnSpc>
                <a:spcPct val="120000"/>
              </a:lnSpc>
              <a:buFont typeface="Trebuchet MS" panose="020B0603020202020204" pitchFamily="34" charset="0"/>
              <a:buAutoNum type="arabicPeriod"/>
            </a:pPr>
            <a:r>
              <a:rPr lang="fa-IR"/>
              <a:t>تغییر وضعیت به روش صحیح</a:t>
            </a:r>
          </a:p>
          <a:p>
            <a:pPr marL="514350" indent="-514350" algn="r" rtl="1">
              <a:lnSpc>
                <a:spcPct val="120000"/>
              </a:lnSpc>
              <a:buFont typeface="Trebuchet MS" panose="020B0603020202020204" pitchFamily="34" charset="0"/>
              <a:buAutoNum type="arabicPeriod"/>
            </a:pPr>
            <a:r>
              <a:rPr lang="fa-IR"/>
              <a:t>مایع درمانی کافی</a:t>
            </a:r>
          </a:p>
          <a:p>
            <a:pPr marL="514350" indent="-514350" algn="r" rtl="1">
              <a:lnSpc>
                <a:spcPct val="120000"/>
              </a:lnSpc>
              <a:buFont typeface="Trebuchet MS" panose="020B0603020202020204" pitchFamily="34" charset="0"/>
              <a:buAutoNum type="arabicPeriod"/>
            </a:pPr>
            <a:r>
              <a:rPr lang="fa-IR"/>
              <a:t>حفاظت از محل عمل</a:t>
            </a:r>
          </a:p>
        </p:txBody>
      </p:sp>
    </p:spTree>
    <p:extLst>
      <p:ext uri="{BB962C8B-B14F-4D97-AF65-F5344CB8AC3E}">
        <p14:creationId xmlns:p14="http://schemas.microsoft.com/office/powerpoint/2010/main" val="2582457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normAutofit fontScale="90000"/>
          </a:bodyPr>
          <a:lstStyle/>
          <a:p>
            <a:pPr marL="514350" indent="-514350" algn="ctr" rtl="1" eaLnBrk="1" fontAlgn="auto" hangingPunct="1">
              <a:lnSpc>
                <a:spcPct val="150000"/>
              </a:lnSpc>
              <a:spcAft>
                <a:spcPts val="0"/>
              </a:spcAft>
              <a:defRPr/>
            </a:pPr>
            <a:r>
              <a:rPr lang="fa-IR" dirty="0"/>
              <a:t>فرایند پرستاری در درد</a:t>
            </a:r>
          </a:p>
        </p:txBody>
      </p:sp>
      <p:sp>
        <p:nvSpPr>
          <p:cNvPr id="3" name="Content Placeholder 2"/>
          <p:cNvSpPr>
            <a:spLocks noGrp="1"/>
          </p:cNvSpPr>
          <p:nvPr>
            <p:ph idx="1"/>
          </p:nvPr>
        </p:nvSpPr>
        <p:spPr>
          <a:xfrm>
            <a:off x="1524000" y="928688"/>
            <a:ext cx="8129588" cy="5929312"/>
          </a:xfrm>
        </p:spPr>
        <p:txBody>
          <a:bodyPr>
            <a:normAutofit/>
          </a:bodyPr>
          <a:lstStyle/>
          <a:p>
            <a:pPr marL="274320" indent="-274320" algn="r" rtl="1" eaLnBrk="1" fontAlgn="auto" hangingPunct="1">
              <a:lnSpc>
                <a:spcPct val="150000"/>
              </a:lnSpc>
              <a:spcAft>
                <a:spcPts val="0"/>
              </a:spcAft>
              <a:buFont typeface="Wingdings 2"/>
              <a:buChar char=""/>
              <a:defRPr/>
            </a:pPr>
            <a:r>
              <a:rPr lang="fa-IR" b="1" dirty="0">
                <a:solidFill>
                  <a:srgbClr val="FF0000"/>
                </a:solidFill>
              </a:rPr>
              <a:t>الف) بررسی:</a:t>
            </a:r>
          </a:p>
          <a:p>
            <a:pPr marL="514350" indent="-514350" algn="r" rtl="1" eaLnBrk="1" fontAlgn="auto" hangingPunct="1">
              <a:lnSpc>
                <a:spcPct val="150000"/>
              </a:lnSpc>
              <a:spcAft>
                <a:spcPts val="0"/>
              </a:spcAft>
              <a:buFont typeface="+mj-lt"/>
              <a:buAutoNum type="arabicPeriod"/>
              <a:defRPr/>
            </a:pPr>
            <a:r>
              <a:rPr lang="fa-IR" b="1" dirty="0"/>
              <a:t>تاریخچه</a:t>
            </a:r>
          </a:p>
          <a:p>
            <a:pPr marL="457200" indent="-457200" algn="r" rtl="1" eaLnBrk="1" fontAlgn="auto" hangingPunct="1">
              <a:lnSpc>
                <a:spcPct val="150000"/>
              </a:lnSpc>
              <a:spcAft>
                <a:spcPts val="0"/>
              </a:spcAft>
              <a:buFont typeface="+mj-lt"/>
              <a:buAutoNum type="arabicPeriod"/>
              <a:defRPr/>
            </a:pPr>
            <a:r>
              <a:rPr lang="fa-IR" b="1" dirty="0"/>
              <a:t>ویژگی ها:</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محل (سطحی، عمیق، راجعه، تیرکشنده)</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کیفیت( تیز، مبهم، فشاری، خراشنده، ذق ذق کننده، سوزشی و...)</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کمیت یا شدت(استفاده از مقیاسهای درجه بندی)</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ویژگی زمانی( شروع،مدت و تکرار)</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شرایطی که در آن اتفاق افتاده است</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الگوی درد: عوامل تسکین دهنده یا تشدید کننده</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تظاهرات همراه</a:t>
            </a:r>
          </a:p>
          <a:p>
            <a:pPr marL="274320" indent="-274320" algn="r" rtl="1" eaLnBrk="1" fontAlgn="auto" hangingPunct="1">
              <a:lnSpc>
                <a:spcPct val="120000"/>
              </a:lnSpc>
              <a:spcAft>
                <a:spcPts val="0"/>
              </a:spcAft>
              <a:buFont typeface="Wingdings 2"/>
              <a:buChar char=""/>
              <a:defRPr/>
            </a:pPr>
            <a:r>
              <a:rPr lang="fa-IR" sz="2000" b="1" dirty="0">
                <a:solidFill>
                  <a:srgbClr val="660033"/>
                </a:solidFill>
                <a:cs typeface="B Lotus" pitchFamily="2" charset="-78"/>
              </a:rPr>
              <a:t>اثرات درد بر مددجویان</a:t>
            </a:r>
          </a:p>
          <a:p>
            <a:pPr marL="514350" indent="-514350" algn="r" rtl="1" eaLnBrk="1" fontAlgn="auto" hangingPunct="1">
              <a:lnSpc>
                <a:spcPct val="200000"/>
              </a:lnSpc>
              <a:spcAft>
                <a:spcPts val="0"/>
              </a:spcAft>
              <a:buFont typeface="+mj-lt"/>
              <a:buAutoNum type="arabicPeriod"/>
              <a:defRPr/>
            </a:pPr>
            <a:endParaRPr lang="fa-IR" sz="2000" b="1" dirty="0"/>
          </a:p>
        </p:txBody>
      </p:sp>
    </p:spTree>
    <p:extLst>
      <p:ext uri="{BB962C8B-B14F-4D97-AF65-F5344CB8AC3E}">
        <p14:creationId xmlns:p14="http://schemas.microsoft.com/office/powerpoint/2010/main" val="67779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بررسی درد</a:t>
            </a:r>
            <a:endParaRPr lang="en-US" dirty="0"/>
          </a:p>
        </p:txBody>
      </p:sp>
      <p:sp>
        <p:nvSpPr>
          <p:cNvPr id="3" name="Content Placeholder 2"/>
          <p:cNvSpPr>
            <a:spLocks noGrp="1"/>
          </p:cNvSpPr>
          <p:nvPr>
            <p:ph idx="1"/>
          </p:nvPr>
        </p:nvSpPr>
        <p:spPr/>
        <p:txBody>
          <a:bodyPr>
            <a:normAutofit/>
          </a:bodyPr>
          <a:lstStyle/>
          <a:p>
            <a:pPr algn="r">
              <a:buNone/>
            </a:pPr>
            <a:r>
              <a:rPr lang="fa-IR" dirty="0"/>
              <a:t>مواردی که باید بررسی شودشامل :</a:t>
            </a:r>
          </a:p>
          <a:p>
            <a:pPr algn="r">
              <a:buNone/>
            </a:pPr>
            <a:r>
              <a:rPr lang="fa-IR" dirty="0"/>
              <a:t>شرح وتوصیف بیمارازدرد</a:t>
            </a:r>
          </a:p>
          <a:p>
            <a:pPr algn="r">
              <a:buNone/>
            </a:pPr>
            <a:r>
              <a:rPr lang="fa-IR" dirty="0"/>
              <a:t>محل درد</a:t>
            </a:r>
          </a:p>
          <a:p>
            <a:pPr algn="r">
              <a:buNone/>
            </a:pPr>
            <a:r>
              <a:rPr lang="fa-IR" dirty="0"/>
              <a:t>مقدار یاشدت درد</a:t>
            </a:r>
          </a:p>
          <a:p>
            <a:pPr algn="r">
              <a:buNone/>
            </a:pPr>
            <a:r>
              <a:rPr lang="fa-IR" dirty="0"/>
              <a:t>کیفیت درد</a:t>
            </a:r>
          </a:p>
          <a:p>
            <a:pPr algn="r">
              <a:buNone/>
            </a:pPr>
            <a:r>
              <a:rPr lang="fa-IR" dirty="0"/>
              <a:t>عوامل تسکین دهنده درد</a:t>
            </a:r>
          </a:p>
          <a:p>
            <a:pPr algn="r">
              <a:buNone/>
            </a:pPr>
            <a:r>
              <a:rPr lang="fa-IR" dirty="0"/>
              <a:t>علایم ونشانه های همراه درد</a:t>
            </a:r>
          </a:p>
          <a:p>
            <a:pPr algn="r">
              <a:buNone/>
            </a:pPr>
            <a:r>
              <a:rPr lang="fa-IR" dirty="0"/>
              <a:t>نحوه تاثیردردبرفعالیت های روزمره زندگی</a:t>
            </a:r>
            <a:endParaRPr lang="en-US" dirty="0"/>
          </a:p>
        </p:txBody>
      </p:sp>
    </p:spTree>
    <p:extLst>
      <p:ext uri="{BB962C8B-B14F-4D97-AF65-F5344CB8AC3E}">
        <p14:creationId xmlns:p14="http://schemas.microsoft.com/office/powerpoint/2010/main" val="55672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1"/>
            <a:ext cx="8134819" cy="1600200"/>
          </a:xfrm>
        </p:spPr>
        <p:txBody>
          <a:bodyPr/>
          <a:lstStyle/>
          <a:p>
            <a:r>
              <a:rPr lang="fa-IR" sz="7200" dirty="0"/>
              <a:t>تعریف درد</a:t>
            </a:r>
            <a:endParaRPr lang="en-US" sz="7200" dirty="0"/>
          </a:p>
        </p:txBody>
      </p:sp>
      <p:sp>
        <p:nvSpPr>
          <p:cNvPr id="3" name="Subtitle 2"/>
          <p:cNvSpPr>
            <a:spLocks noGrp="1"/>
          </p:cNvSpPr>
          <p:nvPr>
            <p:ph type="subTitle" idx="1"/>
          </p:nvPr>
        </p:nvSpPr>
        <p:spPr>
          <a:xfrm>
            <a:off x="2063552" y="3200400"/>
            <a:ext cx="9888042" cy="2892896"/>
          </a:xfrm>
        </p:spPr>
        <p:txBody>
          <a:bodyPr>
            <a:noAutofit/>
          </a:bodyPr>
          <a:lstStyle/>
          <a:p>
            <a:pPr>
              <a:lnSpc>
                <a:spcPct val="150000"/>
              </a:lnSpc>
            </a:pPr>
            <a:r>
              <a:rPr lang="fa-IR" sz="4000" dirty="0">
                <a:solidFill>
                  <a:schemeClr val="tx1"/>
                </a:solidFill>
              </a:rPr>
              <a:t> </a:t>
            </a:r>
            <a:r>
              <a:rPr lang="fa-IR" sz="5400" dirty="0">
                <a:solidFill>
                  <a:schemeClr val="tx1"/>
                </a:solidFill>
              </a:rPr>
              <a:t>انجمن بین المللی درد:یک تجربه حسی وعاطفی ناخوشایند همراه بایک آسیب بافتی فعال یا بالقوه می باشد.</a:t>
            </a:r>
            <a:endParaRPr lang="en-US" sz="5400" dirty="0">
              <a:solidFill>
                <a:schemeClr val="tx1"/>
              </a:solidFill>
            </a:endParaRPr>
          </a:p>
        </p:txBody>
      </p:sp>
    </p:spTree>
    <p:extLst>
      <p:ext uri="{BB962C8B-B14F-4D97-AF65-F5344CB8AC3E}">
        <p14:creationId xmlns:p14="http://schemas.microsoft.com/office/powerpoint/2010/main" val="3097385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مقیاس های درد</a:t>
            </a:r>
            <a:endParaRPr lang="en-US" dirty="0"/>
          </a:p>
        </p:txBody>
      </p:sp>
      <p:sp>
        <p:nvSpPr>
          <p:cNvPr id="3" name="Content Placeholder 2"/>
          <p:cNvSpPr>
            <a:spLocks noGrp="1"/>
          </p:cNvSpPr>
          <p:nvPr>
            <p:ph idx="1"/>
          </p:nvPr>
        </p:nvSpPr>
        <p:spPr/>
        <p:txBody>
          <a:bodyPr>
            <a:normAutofit/>
          </a:bodyPr>
          <a:lstStyle/>
          <a:p>
            <a:pPr algn="r">
              <a:lnSpc>
                <a:spcPct val="150000"/>
              </a:lnSpc>
              <a:buNone/>
            </a:pPr>
            <a:r>
              <a:rPr lang="fa-IR" sz="3600" dirty="0"/>
              <a:t>-توصیفی</a:t>
            </a:r>
          </a:p>
          <a:p>
            <a:pPr algn="r">
              <a:lnSpc>
                <a:spcPct val="150000"/>
              </a:lnSpc>
              <a:buNone/>
            </a:pPr>
            <a:r>
              <a:rPr lang="fa-IR" sz="3600" dirty="0"/>
              <a:t>-عددی</a:t>
            </a:r>
          </a:p>
          <a:p>
            <a:pPr algn="r">
              <a:lnSpc>
                <a:spcPct val="150000"/>
              </a:lnSpc>
              <a:buNone/>
            </a:pPr>
            <a:r>
              <a:rPr lang="fa-IR" sz="3600" dirty="0"/>
              <a:t>-دیداری</a:t>
            </a:r>
          </a:p>
          <a:p>
            <a:pPr algn="r">
              <a:lnSpc>
                <a:spcPct val="150000"/>
              </a:lnSpc>
              <a:buNone/>
            </a:pPr>
            <a:r>
              <a:rPr lang="fa-IR" sz="3600" dirty="0"/>
              <a:t>-ونگ -بیکر</a:t>
            </a:r>
            <a:endParaRPr lang="en-US" sz="3600" dirty="0"/>
          </a:p>
        </p:txBody>
      </p:sp>
    </p:spTree>
    <p:extLst>
      <p:ext uri="{BB962C8B-B14F-4D97-AF65-F5344CB8AC3E}">
        <p14:creationId xmlns:p14="http://schemas.microsoft.com/office/powerpoint/2010/main" val="956024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descr="C:\Documents and Settings\Mehran\My Documents\My Pictures\wong_baker_faces.gif"/>
          <p:cNvPicPr>
            <a:picLocks noGrp="1" noChangeAspect="1" noChangeArrowheads="1"/>
          </p:cNvPicPr>
          <p:nvPr>
            <p:ph idx="1"/>
          </p:nvPr>
        </p:nvPicPr>
        <p:blipFill>
          <a:blip r:embed="rId2"/>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402887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Documents and Settings\Mehran\My Documents\My Pictures\PainScale.gif"/>
          <p:cNvPicPr>
            <a:picLocks noGrp="1" noChangeAspect="1" noChangeArrowheads="1"/>
          </p:cNvPicPr>
          <p:nvPr>
            <p:ph idx="1"/>
          </p:nvPr>
        </p:nvPicPr>
        <p:blipFill>
          <a:blip r:embed="rId2"/>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5777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92765"/>
            <a:ext cx="12298016" cy="6950765"/>
          </a:xfrm>
        </p:spPr>
      </p:pic>
      <p:sp>
        <p:nvSpPr>
          <p:cNvPr id="5" name="Rectangle 4"/>
          <p:cNvSpPr/>
          <p:nvPr/>
        </p:nvSpPr>
        <p:spPr>
          <a:xfrm>
            <a:off x="2567608" y="116632"/>
            <a:ext cx="7200800" cy="707886"/>
          </a:xfrm>
          <a:prstGeom prst="rect">
            <a:avLst/>
          </a:prstGeom>
        </p:spPr>
        <p:txBody>
          <a:bodyPr wrap="square">
            <a:spAutoFit/>
          </a:bodyPr>
          <a:lstStyle/>
          <a:p>
            <a:pPr algn="l"/>
            <a:r>
              <a:rPr lang="en-US" sz="2000" b="1" dirty="0">
                <a:solidFill>
                  <a:srgbClr val="FF0000"/>
                </a:solidFill>
              </a:rPr>
              <a:t>Wong-Baker FACES </a:t>
            </a:r>
            <a:br>
              <a:rPr lang="en-US" sz="2000" b="1" dirty="0">
                <a:solidFill>
                  <a:srgbClr val="FF0000"/>
                </a:solidFill>
              </a:rPr>
            </a:br>
            <a:r>
              <a:rPr lang="en-US" sz="2000" b="1" dirty="0">
                <a:solidFill>
                  <a:srgbClr val="FF0000"/>
                </a:solidFill>
              </a:rPr>
              <a:t>Pain Rating Scale</a:t>
            </a:r>
            <a:endParaRPr lang="fa-IR" sz="2000" b="1" dirty="0">
              <a:solidFill>
                <a:srgbClr val="FF0000"/>
              </a:solidFill>
            </a:endParaRPr>
          </a:p>
        </p:txBody>
      </p:sp>
    </p:spTree>
    <p:extLst>
      <p:ext uri="{BB962C8B-B14F-4D97-AF65-F5344CB8AC3E}">
        <p14:creationId xmlns:p14="http://schemas.microsoft.com/office/powerpoint/2010/main" val="2981645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1544" y="188640"/>
            <a:ext cx="4800600" cy="36576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1" y="2780928"/>
            <a:ext cx="4622275" cy="3672409"/>
          </a:xfrm>
          <a:prstGeom prst="rect">
            <a:avLst/>
          </a:prstGeom>
        </p:spPr>
      </p:pic>
    </p:spTree>
    <p:extLst>
      <p:ext uri="{BB962C8B-B14F-4D97-AF65-F5344CB8AC3E}">
        <p14:creationId xmlns:p14="http://schemas.microsoft.com/office/powerpoint/2010/main" val="1441401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67609" y="685800"/>
            <a:ext cx="7704855" cy="5191472"/>
          </a:xfrm>
        </p:spPr>
      </p:pic>
    </p:spTree>
    <p:extLst>
      <p:ext uri="{BB962C8B-B14F-4D97-AF65-F5344CB8AC3E}">
        <p14:creationId xmlns:p14="http://schemas.microsoft.com/office/powerpoint/2010/main" val="181245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76" y="685800"/>
            <a:ext cx="7848872" cy="5479504"/>
          </a:xfrm>
        </p:spPr>
      </p:pic>
      <p:sp>
        <p:nvSpPr>
          <p:cNvPr id="7" name="Rectangle 6"/>
          <p:cNvSpPr/>
          <p:nvPr/>
        </p:nvSpPr>
        <p:spPr>
          <a:xfrm>
            <a:off x="3431704" y="260648"/>
            <a:ext cx="5760640" cy="523220"/>
          </a:xfrm>
          <a:prstGeom prst="rect">
            <a:avLst/>
          </a:prstGeom>
        </p:spPr>
        <p:txBody>
          <a:bodyPr wrap="square">
            <a:spAutoFit/>
          </a:bodyPr>
          <a:lstStyle/>
          <a:p>
            <a:pPr algn="ctr"/>
            <a:r>
              <a:rPr lang="en-US" sz="2800" b="1" dirty="0">
                <a:solidFill>
                  <a:srgbClr val="FF0000"/>
                </a:solidFill>
              </a:rPr>
              <a:t>Numerical Rating Scale (NRS</a:t>
            </a:r>
            <a:r>
              <a:rPr lang="en-US" dirty="0"/>
              <a:t>)</a:t>
            </a:r>
            <a:endParaRPr lang="fa-IR" dirty="0"/>
          </a:p>
        </p:txBody>
      </p:sp>
    </p:spTree>
    <p:extLst>
      <p:ext uri="{BB962C8B-B14F-4D97-AF65-F5344CB8AC3E}">
        <p14:creationId xmlns:p14="http://schemas.microsoft.com/office/powerpoint/2010/main" val="3455044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5760" y="1124744"/>
            <a:ext cx="2016224"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124744"/>
            <a:ext cx="1524000" cy="566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51584" y="548680"/>
            <a:ext cx="7128792" cy="523220"/>
          </a:xfrm>
          <a:prstGeom prst="rect">
            <a:avLst/>
          </a:prstGeom>
        </p:spPr>
        <p:txBody>
          <a:bodyPr wrap="square">
            <a:spAutoFit/>
          </a:bodyPr>
          <a:lstStyle/>
          <a:p>
            <a:pPr algn="ctr"/>
            <a:r>
              <a:rPr lang="en-US" sz="2800" dirty="0"/>
              <a:t>VAS: </a:t>
            </a:r>
            <a:r>
              <a:rPr lang="en-US" sz="2800" dirty="0" err="1"/>
              <a:t>Coloured</a:t>
            </a:r>
            <a:r>
              <a:rPr lang="en-US" sz="2800" dirty="0"/>
              <a:t> Analogue Scale</a:t>
            </a:r>
            <a:endParaRPr lang="fa-IR" sz="2800" dirty="0"/>
          </a:p>
        </p:txBody>
      </p:sp>
    </p:spTree>
    <p:extLst>
      <p:ext uri="{BB962C8B-B14F-4D97-AF65-F5344CB8AC3E}">
        <p14:creationId xmlns:p14="http://schemas.microsoft.com/office/powerpoint/2010/main" val="177559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5680" y="188640"/>
            <a:ext cx="540060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204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sz="2000"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9536" y="332656"/>
            <a:ext cx="849694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3121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220704"/>
            <a:ext cx="7239000" cy="820122"/>
          </a:xfrm>
        </p:spPr>
        <p:txBody>
          <a:bodyPr/>
          <a:lstStyle/>
          <a:p>
            <a:pPr algn="ctr" rtl="1">
              <a:defRPr/>
            </a:pPr>
            <a:r>
              <a:rPr lang="fa-IR" dirty="0"/>
              <a:t>درد</a:t>
            </a:r>
            <a:endParaRPr lang="en-US" dirty="0"/>
          </a:p>
        </p:txBody>
      </p:sp>
      <p:sp>
        <p:nvSpPr>
          <p:cNvPr id="8195" name="Content Placeholder 2"/>
          <p:cNvSpPr>
            <a:spLocks noGrp="1"/>
          </p:cNvSpPr>
          <p:nvPr>
            <p:ph idx="1"/>
          </p:nvPr>
        </p:nvSpPr>
        <p:spPr>
          <a:xfrm>
            <a:off x="2024034" y="1052736"/>
            <a:ext cx="8129588" cy="5643562"/>
          </a:xfrm>
        </p:spPr>
        <p:txBody>
          <a:bodyPr/>
          <a:lstStyle/>
          <a:p>
            <a:pPr algn="r" rtl="1" eaLnBrk="1" hangingPunct="1">
              <a:lnSpc>
                <a:spcPct val="150000"/>
              </a:lnSpc>
            </a:pPr>
            <a:r>
              <a:rPr lang="fa-IR" sz="3200" b="1" dirty="0"/>
              <a:t>درد ماهیتاً یک مسئله چند بعدی و مشتمل بر اجزاء </a:t>
            </a:r>
            <a:r>
              <a:rPr lang="fa-IR" sz="3200" b="1" dirty="0">
                <a:solidFill>
                  <a:srgbClr val="FF0000"/>
                </a:solidFill>
              </a:rPr>
              <a:t>جسمی، عاطفی و شناختی</a:t>
            </a:r>
            <a:r>
              <a:rPr lang="fa-IR" sz="3200" b="1" dirty="0"/>
              <a:t> است.</a:t>
            </a:r>
          </a:p>
          <a:p>
            <a:pPr algn="r" rtl="1" eaLnBrk="1" hangingPunct="1">
              <a:lnSpc>
                <a:spcPct val="150000"/>
              </a:lnSpc>
            </a:pPr>
            <a:r>
              <a:rPr lang="fa-IR" sz="2800" b="1" dirty="0"/>
              <a:t>محرک ایجاد درد نیز می تواند ماهیت </a:t>
            </a:r>
            <a:r>
              <a:rPr lang="fa-IR" sz="2800" b="1" dirty="0">
                <a:solidFill>
                  <a:srgbClr val="FF0000"/>
                </a:solidFill>
              </a:rPr>
              <a:t>فیزیکی</a:t>
            </a:r>
            <a:r>
              <a:rPr lang="fa-IR" sz="2800" b="1" dirty="0"/>
              <a:t> و یا </a:t>
            </a:r>
            <a:r>
              <a:rPr lang="fa-IR" sz="2800" b="1" dirty="0">
                <a:solidFill>
                  <a:srgbClr val="FF0000"/>
                </a:solidFill>
              </a:rPr>
              <a:t>روانی</a:t>
            </a:r>
            <a:r>
              <a:rPr lang="fa-IR" sz="2800" b="1" dirty="0"/>
              <a:t> داشته باشد.</a:t>
            </a:r>
          </a:p>
          <a:p>
            <a:pPr algn="r" rtl="1" eaLnBrk="1" hangingPunct="1">
              <a:lnSpc>
                <a:spcPct val="150000"/>
              </a:lnSpc>
            </a:pPr>
            <a:r>
              <a:rPr lang="fa-IR" sz="2400" b="1" dirty="0"/>
              <a:t>بیمار غالباً می تواند محل و چگونگی درد را توصیف نماید ولی وجود آن برای دیگران قابل اثبات نیست و </a:t>
            </a:r>
            <a:r>
              <a:rPr lang="fa-IR" sz="2400" b="1" dirty="0">
                <a:solidFill>
                  <a:srgbClr val="FF0000"/>
                </a:solidFill>
              </a:rPr>
              <a:t>پزشک مسئول است وجود درد بیمار را باور نماید.</a:t>
            </a:r>
          </a:p>
          <a:p>
            <a:pPr algn="r" rtl="1" eaLnBrk="1" hangingPunct="1"/>
            <a:endParaRPr lang="en-US" b="1" dirty="0"/>
          </a:p>
        </p:txBody>
      </p:sp>
    </p:spTree>
    <p:extLst>
      <p:ext uri="{BB962C8B-B14F-4D97-AF65-F5344CB8AC3E}">
        <p14:creationId xmlns:p14="http://schemas.microsoft.com/office/powerpoint/2010/main" val="12924088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تسکین درد</a:t>
            </a:r>
          </a:p>
        </p:txBody>
      </p:sp>
      <p:sp>
        <p:nvSpPr>
          <p:cNvPr id="3" name="Content Placeholder 2"/>
          <p:cNvSpPr>
            <a:spLocks noGrp="1"/>
          </p:cNvSpPr>
          <p:nvPr>
            <p:ph idx="1"/>
          </p:nvPr>
        </p:nvSpPr>
        <p:spPr/>
        <p:txBody>
          <a:bodyPr/>
          <a:lstStyle/>
          <a:p>
            <a:pPr>
              <a:buNone/>
            </a:pPr>
            <a:r>
              <a:rPr lang="fa-IR" dirty="0"/>
              <a:t>درد یک عارضه ی غیر قابل اجتناب جراحی است اما شروع، انتقال، یا درک پیام های درد را می توان توسط دارو یا سایر روش ها تعدیل نمود.</a:t>
            </a:r>
          </a:p>
          <a:p>
            <a:pPr>
              <a:buNone/>
            </a:pPr>
            <a:endParaRPr lang="fa-IR" dirty="0"/>
          </a:p>
        </p:txBody>
      </p:sp>
    </p:spTree>
    <p:extLst>
      <p:ext uri="{BB962C8B-B14F-4D97-AF65-F5344CB8AC3E}">
        <p14:creationId xmlns:p14="http://schemas.microsoft.com/office/powerpoint/2010/main" val="1171839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209800" y="4000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r>
              <a:rPr lang="en-US" altLang="en-US" sz="3600" b="1">
                <a:solidFill>
                  <a:schemeClr val="tx2"/>
                </a:solidFill>
                <a:effectLst>
                  <a:outerShdw blurRad="38100" dist="38100" dir="2700000" algn="tl">
                    <a:srgbClr val="000000"/>
                  </a:outerShdw>
                </a:effectLst>
                <a:latin typeface="Book Antiqua" panose="02040602050305030304" pitchFamily="18" charset="0"/>
              </a:rPr>
              <a:t>TREATMENT OF PAIN</a:t>
            </a:r>
            <a:br>
              <a:rPr lang="en-US" altLang="en-US" sz="4400" b="1">
                <a:solidFill>
                  <a:schemeClr val="tx2"/>
                </a:solidFill>
                <a:effectLst>
                  <a:outerShdw blurRad="38100" dist="38100" dir="2700000" algn="tl">
                    <a:srgbClr val="000000"/>
                  </a:outerShdw>
                </a:effectLst>
                <a:latin typeface="Book Antiqua" panose="02040602050305030304" pitchFamily="18" charset="0"/>
              </a:rPr>
            </a:br>
            <a:r>
              <a:rPr lang="en-US" altLang="en-US" sz="2400" b="1" i="1">
                <a:solidFill>
                  <a:schemeClr val="tx2"/>
                </a:solidFill>
                <a:effectLst>
                  <a:outerShdw blurRad="38100" dist="38100" dir="2700000" algn="tl">
                    <a:srgbClr val="000000"/>
                  </a:outerShdw>
                </a:effectLst>
                <a:latin typeface="Book Antiqua" panose="02040602050305030304" pitchFamily="18" charset="0"/>
              </a:rPr>
              <a:t>GOALS OF THERAPY</a:t>
            </a:r>
          </a:p>
        </p:txBody>
      </p:sp>
      <p:sp>
        <p:nvSpPr>
          <p:cNvPr id="101379" name="Rectangle 3"/>
          <p:cNvSpPr>
            <a:spLocks noChangeArrowheads="1"/>
          </p:cNvSpPr>
          <p:nvPr/>
        </p:nvSpPr>
        <p:spPr bwMode="auto">
          <a:xfrm>
            <a:off x="2133600" y="21526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Decrease the frequency and / or severity of the pain</a:t>
            </a:r>
          </a:p>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General sense of feeling better</a:t>
            </a:r>
          </a:p>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Increased level of activity</a:t>
            </a:r>
          </a:p>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Return to work</a:t>
            </a:r>
          </a:p>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Decreased health care utilization</a:t>
            </a:r>
          </a:p>
          <a:p>
            <a:pPr eaLnBrk="0" hangingPunct="0">
              <a:spcBef>
                <a:spcPct val="20000"/>
              </a:spcBef>
              <a:buClr>
                <a:schemeClr val="tx1"/>
              </a:buClr>
              <a:buFontTx/>
              <a:buChar char="•"/>
            </a:pPr>
            <a:r>
              <a:rPr lang="en-US" altLang="en-US" b="1" dirty="0">
                <a:effectLst>
                  <a:outerShdw blurRad="38100" dist="38100" dir="2700000" algn="tl">
                    <a:srgbClr val="000000"/>
                  </a:outerShdw>
                </a:effectLst>
                <a:latin typeface="Book Antiqua" panose="02040602050305030304" pitchFamily="18" charset="0"/>
              </a:rPr>
              <a:t>Elimination or reduction in medication usage</a:t>
            </a:r>
          </a:p>
        </p:txBody>
      </p:sp>
      <p:sp>
        <p:nvSpPr>
          <p:cNvPr id="101380" name="Text Box 4"/>
          <p:cNvSpPr txBox="1">
            <a:spLocks noChangeArrowheads="1"/>
          </p:cNvSpPr>
          <p:nvPr/>
        </p:nvSpPr>
        <p:spPr bwMode="auto">
          <a:xfrm>
            <a:off x="1524000" y="6583364"/>
            <a:ext cx="5181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a:t>Copyright </a:t>
            </a:r>
            <a:r>
              <a:rPr lang="en-US" altLang="en-US" sz="1000">
                <a:cs typeface="Times New Roman" panose="02020603050405020304" pitchFamily="18" charset="0"/>
              </a:rPr>
              <a:t>© 2003 American Society of Anesthesiologists.  All rights reserved</a:t>
            </a:r>
          </a:p>
        </p:txBody>
      </p:sp>
    </p:spTree>
    <p:extLst>
      <p:ext uri="{BB962C8B-B14F-4D97-AF65-F5344CB8AC3E}">
        <p14:creationId xmlns:p14="http://schemas.microsoft.com/office/powerpoint/2010/main" val="2711342962"/>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32656"/>
            <a:ext cx="7772400" cy="994122"/>
          </a:xfrm>
        </p:spPr>
        <p:txBody>
          <a:bodyPr/>
          <a:lstStyle/>
          <a:p>
            <a:pPr algn="r"/>
            <a:r>
              <a:rPr lang="fa-IR" dirty="0"/>
              <a:t>روش های کلی تسکین درد</a:t>
            </a:r>
            <a:endParaRPr lang="en-US" dirty="0"/>
          </a:p>
        </p:txBody>
      </p:sp>
      <p:sp>
        <p:nvSpPr>
          <p:cNvPr id="3" name="Content Placeholder 2"/>
          <p:cNvSpPr>
            <a:spLocks noGrp="1"/>
          </p:cNvSpPr>
          <p:nvPr>
            <p:ph idx="1"/>
          </p:nvPr>
        </p:nvSpPr>
        <p:spPr>
          <a:xfrm>
            <a:off x="2135560" y="1628800"/>
            <a:ext cx="8208912" cy="5077544"/>
          </a:xfrm>
        </p:spPr>
        <p:txBody>
          <a:bodyPr>
            <a:normAutofit/>
          </a:bodyPr>
          <a:lstStyle/>
          <a:p>
            <a:pPr algn="r">
              <a:buNone/>
            </a:pPr>
            <a:r>
              <a:rPr lang="fa-IR" dirty="0"/>
              <a:t>-کاهش واسطه های شیمیایی درددرمحل آسیب بااستفاده ازداروهای ضدالتهاب غیراستروییدی</a:t>
            </a:r>
          </a:p>
          <a:p>
            <a:pPr algn="r">
              <a:buFontTx/>
              <a:buChar char="-"/>
            </a:pPr>
            <a:r>
              <a:rPr lang="fa-IR" dirty="0"/>
              <a:t>بلوک انتقال پیام های درددراعصاب محیطی وطناب نخاعی(داروهای بی حس کننده موضعی)</a:t>
            </a:r>
          </a:p>
          <a:p>
            <a:pPr algn="r">
              <a:buFontTx/>
              <a:buChar char="-"/>
            </a:pPr>
            <a:r>
              <a:rPr lang="fa-IR" dirty="0"/>
              <a:t> -استفاده از داروهایی که روی گیرنده های مسیرهای کنترل درددرسطوح نخاعی وفوق نخاعی عمل می کنند(مخدرهاوآگونیست های آلفادو)</a:t>
            </a:r>
          </a:p>
          <a:p>
            <a:pPr algn="r">
              <a:buFontTx/>
              <a:buChar char="-"/>
            </a:pPr>
            <a:r>
              <a:rPr lang="fa-IR" dirty="0"/>
              <a:t>کمک گرفتن ازمکانیسم های کنترل تعدیل کننده درد(تحریک الکتریکی عصب ازطریق پوست وطب سوزنی) </a:t>
            </a:r>
          </a:p>
          <a:p>
            <a:pPr>
              <a:buFontTx/>
              <a:buChar char="-"/>
            </a:pPr>
            <a:r>
              <a:rPr lang="fa-IR" dirty="0"/>
              <a:t>- استفاده از تاثیر قشر مغز بردرک درد</a:t>
            </a:r>
            <a:endParaRPr lang="en-US" dirty="0"/>
          </a:p>
          <a:p>
            <a:pPr algn="r">
              <a:buFontTx/>
              <a:buChar char="-"/>
            </a:pPr>
            <a:endParaRPr lang="en-US" dirty="0"/>
          </a:p>
        </p:txBody>
      </p:sp>
    </p:spTree>
    <p:extLst>
      <p:ext uri="{BB962C8B-B14F-4D97-AF65-F5344CB8AC3E}">
        <p14:creationId xmlns:p14="http://schemas.microsoft.com/office/powerpoint/2010/main" val="4250448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مداخلات دارویی</a:t>
            </a:r>
            <a:endParaRPr lang="en-US" dirty="0"/>
          </a:p>
        </p:txBody>
      </p:sp>
      <p:sp>
        <p:nvSpPr>
          <p:cNvPr id="3" name="Content Placeholder 2"/>
          <p:cNvSpPr>
            <a:spLocks noGrp="1"/>
          </p:cNvSpPr>
          <p:nvPr>
            <p:ph idx="1"/>
          </p:nvPr>
        </p:nvSpPr>
        <p:spPr>
          <a:xfrm>
            <a:off x="2063552" y="1772816"/>
            <a:ext cx="8280920" cy="4896544"/>
          </a:xfrm>
        </p:spPr>
        <p:txBody>
          <a:bodyPr>
            <a:normAutofit/>
          </a:bodyPr>
          <a:lstStyle/>
          <a:p>
            <a:pPr algn="r">
              <a:lnSpc>
                <a:spcPct val="150000"/>
              </a:lnSpc>
              <a:buFontTx/>
              <a:buChar char="-"/>
            </a:pPr>
            <a:r>
              <a:rPr lang="fa-IR" dirty="0"/>
              <a:t>داروهای ضدالتهاب غیراستروییدی واستامینوفن</a:t>
            </a:r>
          </a:p>
          <a:p>
            <a:pPr algn="r">
              <a:lnSpc>
                <a:spcPct val="150000"/>
              </a:lnSpc>
              <a:buFontTx/>
              <a:buChar char="-"/>
            </a:pPr>
            <a:r>
              <a:rPr lang="fa-IR" dirty="0"/>
              <a:t> ضددردهای مخدر</a:t>
            </a:r>
          </a:p>
          <a:p>
            <a:pPr algn="r">
              <a:lnSpc>
                <a:spcPct val="150000"/>
              </a:lnSpc>
              <a:buFontTx/>
              <a:buChar char="-"/>
            </a:pPr>
            <a:r>
              <a:rPr lang="fa-IR" dirty="0"/>
              <a:t>داروهای کمکی شامل</a:t>
            </a:r>
          </a:p>
          <a:p>
            <a:pPr algn="r">
              <a:lnSpc>
                <a:spcPct val="150000"/>
              </a:lnSpc>
              <a:buFontTx/>
              <a:buChar char="-"/>
            </a:pPr>
            <a:r>
              <a:rPr lang="fa-IR" dirty="0"/>
              <a:t>      بی حس کننده موضعی</a:t>
            </a:r>
          </a:p>
          <a:p>
            <a:pPr algn="r">
              <a:lnSpc>
                <a:spcPct val="150000"/>
              </a:lnSpc>
              <a:buFontTx/>
              <a:buChar char="-"/>
            </a:pPr>
            <a:r>
              <a:rPr lang="fa-IR" dirty="0"/>
              <a:t>     داروهای ضدتشنج</a:t>
            </a:r>
          </a:p>
          <a:p>
            <a:pPr algn="r">
              <a:lnSpc>
                <a:spcPct val="150000"/>
              </a:lnSpc>
              <a:buNone/>
            </a:pPr>
            <a:r>
              <a:rPr lang="fa-IR" dirty="0"/>
              <a:t>     داروهای ضدافسردگی</a:t>
            </a:r>
          </a:p>
          <a:p>
            <a:pPr algn="r">
              <a:lnSpc>
                <a:spcPct val="150000"/>
              </a:lnSpc>
              <a:buFontTx/>
              <a:buChar char="-"/>
            </a:pPr>
            <a:r>
              <a:rPr lang="fa-IR" dirty="0"/>
              <a:t>شل کننده عضلانی مانند پره بانتین </a:t>
            </a:r>
            <a:endParaRPr lang="en-US" dirty="0"/>
          </a:p>
        </p:txBody>
      </p:sp>
    </p:spTree>
    <p:extLst>
      <p:ext uri="{BB962C8B-B14F-4D97-AF65-F5344CB8AC3E}">
        <p14:creationId xmlns:p14="http://schemas.microsoft.com/office/powerpoint/2010/main" val="3667683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descr="WHO LADDE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133600" y="533400"/>
            <a:ext cx="7924800" cy="5867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40796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داروهای ضدالتهاب غیراستروییدی</a:t>
            </a:r>
          </a:p>
        </p:txBody>
      </p:sp>
      <p:sp>
        <p:nvSpPr>
          <p:cNvPr id="3" name="Content Placeholder 2"/>
          <p:cNvSpPr>
            <a:spLocks noGrp="1"/>
          </p:cNvSpPr>
          <p:nvPr>
            <p:ph idx="1"/>
          </p:nvPr>
        </p:nvSpPr>
        <p:spPr/>
        <p:txBody>
          <a:bodyPr>
            <a:normAutofit/>
          </a:bodyPr>
          <a:lstStyle/>
          <a:p>
            <a:pPr algn="r" rtl="1"/>
            <a:r>
              <a:rPr lang="fa-IR" sz="3200" dirty="0"/>
              <a:t>مهارآنزیم سیکلواکسیژنازکه درتولیدپروستاگلاندین ازبافت صدمه دیده یاملتهب دخالت می کند</a:t>
            </a:r>
          </a:p>
          <a:p>
            <a:pPr algn="r" rtl="1"/>
            <a:r>
              <a:rPr lang="fa-IR" sz="3200" dirty="0"/>
              <a:t>دونوع سیکلواکسیژناز</a:t>
            </a:r>
          </a:p>
          <a:p>
            <a:pPr algn="r" rtl="1"/>
            <a:r>
              <a:rPr lang="fa-IR" sz="3200" dirty="0"/>
              <a:t>سیکلواکسیژناز-1درتولیدپروستاگلاندین محافظ فعالیت فیزیولوژیک نقش دارد.شامل تجمع پلاکتی وافزایش جریان  معده</a:t>
            </a:r>
          </a:p>
        </p:txBody>
      </p:sp>
    </p:spTree>
    <p:extLst>
      <p:ext uri="{BB962C8B-B14F-4D97-AF65-F5344CB8AC3E}">
        <p14:creationId xmlns:p14="http://schemas.microsoft.com/office/powerpoint/2010/main" val="1662194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r" rtl="1"/>
            <a:r>
              <a:rPr lang="fa-IR" sz="3200" dirty="0"/>
              <a:t>مهارآن سبب زخم معده وآسیب کلیوی می شود.</a:t>
            </a:r>
          </a:p>
          <a:p>
            <a:pPr algn="r" rtl="1"/>
            <a:r>
              <a:rPr lang="fa-IR" sz="3200" dirty="0"/>
              <a:t>سیکلواکسیژناز -2واسطه ی تولید پروستاگلاندین مولد درد،التهاب و تب است</a:t>
            </a:r>
          </a:p>
          <a:p>
            <a:pPr algn="r" rtl="1"/>
            <a:r>
              <a:rPr lang="fa-IR" sz="3200" dirty="0"/>
              <a:t>مانند سلکوکسیب</a:t>
            </a:r>
          </a:p>
        </p:txBody>
      </p:sp>
    </p:spTree>
    <p:extLst>
      <p:ext uri="{BB962C8B-B14F-4D97-AF65-F5344CB8AC3E}">
        <p14:creationId xmlns:p14="http://schemas.microsoft.com/office/powerpoint/2010/main" val="29695160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pPr algn="r">
              <a:buNone/>
            </a:pPr>
            <a:r>
              <a:rPr lang="fa-IR" dirty="0"/>
              <a:t> </a:t>
            </a:r>
            <a:r>
              <a:rPr lang="fa-IR" sz="3200" dirty="0"/>
              <a:t>مخدرها :عمدتا متابولیسم کبدی داشته و از راه ادرار دفع می گردند.</a:t>
            </a:r>
          </a:p>
          <a:p>
            <a:pPr algn="r">
              <a:buNone/>
            </a:pPr>
            <a:r>
              <a:rPr lang="fa-IR" sz="3200" dirty="0"/>
              <a:t>راه مصرف:وریدی،عضلانی،رکتال،زیرزبانی،اپیدورال و اینتراتکال ،زیرجلدی و خوراکی</a:t>
            </a:r>
          </a:p>
          <a:p>
            <a:pPr algn="r">
              <a:buNone/>
            </a:pPr>
            <a:r>
              <a:rPr lang="fa-IR" sz="3200" dirty="0"/>
              <a:t>مهم ترین اثر روی گوارش و اعصاب مرکزی است.</a:t>
            </a:r>
          </a:p>
          <a:p>
            <a:pPr algn="r">
              <a:buNone/>
            </a:pPr>
            <a:r>
              <a:rPr lang="fa-IR" sz="3200" dirty="0"/>
              <a:t>اما روی قلب،ریه و ادراری نیز موثر است.</a:t>
            </a:r>
          </a:p>
          <a:p>
            <a:pPr algn="r">
              <a:buNone/>
            </a:pPr>
            <a:r>
              <a:rPr lang="fa-IR" sz="3200" dirty="0"/>
              <a:t>جدی ترین عارضه ضعف تنفسی است.</a:t>
            </a:r>
          </a:p>
          <a:p>
            <a:pPr algn="r">
              <a:buNone/>
            </a:pPr>
            <a:endParaRPr lang="fa-IR" dirty="0"/>
          </a:p>
        </p:txBody>
      </p:sp>
    </p:spTree>
    <p:extLst>
      <p:ext uri="{BB962C8B-B14F-4D97-AF65-F5344CB8AC3E}">
        <p14:creationId xmlns:p14="http://schemas.microsoft.com/office/powerpoint/2010/main" val="102402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52"/>
            <a:ext cx="8072462" cy="820122"/>
          </a:xfrm>
        </p:spPr>
        <p:txBody>
          <a:bodyPr>
            <a:noAutofit/>
          </a:bodyPr>
          <a:lstStyle/>
          <a:p>
            <a:pPr marL="514350" indent="-514350" algn="ctr" rtl="1">
              <a:lnSpc>
                <a:spcPct val="150000"/>
              </a:lnSpc>
              <a:defRPr/>
            </a:pPr>
            <a:r>
              <a:rPr lang="fa-IR" sz="3200" dirty="0"/>
              <a:t>اقدامات دارویی برای کنترل درد</a:t>
            </a:r>
          </a:p>
        </p:txBody>
      </p:sp>
      <p:sp>
        <p:nvSpPr>
          <p:cNvPr id="3" name="Content Placeholder 2"/>
          <p:cNvSpPr>
            <a:spLocks noGrp="1"/>
          </p:cNvSpPr>
          <p:nvPr>
            <p:ph idx="1"/>
          </p:nvPr>
        </p:nvSpPr>
        <p:spPr>
          <a:xfrm>
            <a:off x="1524000" y="1214438"/>
            <a:ext cx="8129588" cy="5643562"/>
          </a:xfrm>
        </p:spPr>
        <p:txBody>
          <a:bodyPr>
            <a:normAutofit/>
          </a:bodyPr>
          <a:lstStyle/>
          <a:p>
            <a:pPr marL="514350" indent="-514350" algn="r" rtl="1">
              <a:lnSpc>
                <a:spcPct val="200000"/>
              </a:lnSpc>
              <a:buNone/>
              <a:defRPr/>
            </a:pPr>
            <a:r>
              <a:rPr lang="fa-IR" dirty="0"/>
              <a:t>                                       داروهای ضد التهاب غیر استروئیدی(</a:t>
            </a:r>
            <a:r>
              <a:rPr lang="en-US" dirty="0"/>
              <a:t>NSAIDs</a:t>
            </a:r>
            <a:r>
              <a:rPr lang="fa-IR" dirty="0"/>
              <a:t>)</a:t>
            </a:r>
          </a:p>
          <a:p>
            <a:pPr marL="514350" indent="-514350" algn="r" rtl="1">
              <a:lnSpc>
                <a:spcPct val="200000"/>
              </a:lnSpc>
              <a:buFont typeface="Wingdings 2"/>
              <a:buChar char=""/>
              <a:defRPr/>
            </a:pPr>
            <a:r>
              <a:rPr lang="fa-IR" dirty="0">
                <a:solidFill>
                  <a:srgbClr val="00B0F0"/>
                </a:solidFill>
                <a:effectLst>
                  <a:outerShdw blurRad="38100" dist="38100" dir="2700000" algn="tl">
                    <a:srgbClr val="000000">
                      <a:alpha val="43137"/>
                    </a:srgbClr>
                  </a:outerShdw>
                </a:effectLst>
              </a:rPr>
              <a:t>داروهای ضد درد            </a:t>
            </a:r>
            <a:r>
              <a:rPr lang="fa-IR" dirty="0"/>
              <a:t>داروهای مخدر(نارکوتیک)</a:t>
            </a:r>
          </a:p>
          <a:p>
            <a:pPr marL="514350" indent="-514350" algn="r" rtl="1">
              <a:lnSpc>
                <a:spcPct val="200000"/>
              </a:lnSpc>
              <a:buNone/>
              <a:defRPr/>
            </a:pPr>
            <a:r>
              <a:rPr lang="fa-IR" dirty="0"/>
              <a:t>                                       داروهای کمکی (</a:t>
            </a:r>
            <a:r>
              <a:rPr lang="en-US" dirty="0"/>
              <a:t>TCA</a:t>
            </a:r>
            <a:r>
              <a:rPr lang="fa-IR" dirty="0"/>
              <a:t>، ضد تشنج ها،                       کورتیکواستروئیدها، شل کننده ها، آرام بخش ها)</a:t>
            </a:r>
          </a:p>
          <a:p>
            <a:pPr marL="514350" indent="-514350" algn="r" rtl="1">
              <a:lnSpc>
                <a:spcPct val="200000"/>
              </a:lnSpc>
              <a:buFont typeface="Wingdings 2"/>
              <a:buChar char=""/>
              <a:defRPr/>
            </a:pPr>
            <a:r>
              <a:rPr lang="fa-IR" dirty="0">
                <a:solidFill>
                  <a:srgbClr val="00B0F0"/>
                </a:solidFill>
                <a:effectLst>
                  <a:outerShdw blurRad="38100" dist="38100" dir="2700000" algn="tl">
                    <a:srgbClr val="000000">
                      <a:alpha val="43137"/>
                    </a:srgbClr>
                  </a:outerShdw>
                </a:effectLst>
              </a:rPr>
              <a:t>تجویز ضد دردها با کنترل خود بیمار(</a:t>
            </a:r>
            <a:r>
              <a:rPr lang="en-US" dirty="0">
                <a:solidFill>
                  <a:srgbClr val="00B0F0"/>
                </a:solidFill>
                <a:effectLst>
                  <a:outerShdw blurRad="38100" dist="38100" dir="2700000" algn="tl">
                    <a:srgbClr val="000000">
                      <a:alpha val="43137"/>
                    </a:srgbClr>
                  </a:outerShdw>
                </a:effectLst>
              </a:rPr>
              <a:t>PCA</a:t>
            </a:r>
            <a:r>
              <a:rPr lang="fa-IR" dirty="0">
                <a:solidFill>
                  <a:srgbClr val="00B0F0"/>
                </a:solidFill>
                <a:effectLst>
                  <a:outerShdw blurRad="38100" dist="38100" dir="2700000" algn="tl">
                    <a:srgbClr val="000000">
                      <a:alpha val="43137"/>
                    </a:srgbClr>
                  </a:outerShdw>
                </a:effectLst>
              </a:rPr>
              <a:t>)</a:t>
            </a:r>
          </a:p>
          <a:p>
            <a:pPr marL="514350" indent="-514350" algn="r" rtl="1">
              <a:lnSpc>
                <a:spcPct val="200000"/>
              </a:lnSpc>
              <a:buFont typeface="Wingdings 2"/>
              <a:buChar char=""/>
              <a:defRPr/>
            </a:pPr>
            <a:r>
              <a:rPr lang="fa-IR" dirty="0">
                <a:solidFill>
                  <a:srgbClr val="00B0F0"/>
                </a:solidFill>
                <a:effectLst>
                  <a:outerShdw blurRad="38100" dist="38100" dir="2700000" algn="tl">
                    <a:srgbClr val="000000">
                      <a:alpha val="43137"/>
                    </a:srgbClr>
                  </a:outerShdw>
                </a:effectLst>
              </a:rPr>
              <a:t>بی حس کننده های موضعی و ناحیه ای          </a:t>
            </a:r>
            <a:r>
              <a:rPr lang="fa-IR" dirty="0"/>
              <a:t>اپی دورال</a:t>
            </a:r>
          </a:p>
          <a:p>
            <a:pPr marL="514350" indent="-514350" algn="r" rtl="1">
              <a:lnSpc>
                <a:spcPct val="200000"/>
              </a:lnSpc>
              <a:buNone/>
              <a:defRPr/>
            </a:pPr>
            <a:r>
              <a:rPr lang="fa-IR" dirty="0"/>
              <a:t>                                                                 اسپاینال</a:t>
            </a:r>
          </a:p>
        </p:txBody>
      </p:sp>
      <p:sp>
        <p:nvSpPr>
          <p:cNvPr id="4" name="Right Brace 3"/>
          <p:cNvSpPr/>
          <p:nvPr/>
        </p:nvSpPr>
        <p:spPr>
          <a:xfrm>
            <a:off x="6596063" y="1571626"/>
            <a:ext cx="571500" cy="1857375"/>
          </a:xfrm>
          <a:prstGeom prst="rightBrace">
            <a:avLst/>
          </a:prstGeom>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en-US" b="1">
              <a:ln w="18000">
                <a:solidFill>
                  <a:srgbClr val="DA1F28">
                    <a:satMod val="140000"/>
                  </a:srgbClr>
                </a:solidFill>
                <a:prstDash val="solid"/>
                <a:miter lim="800000"/>
              </a:ln>
              <a:noFill/>
              <a:effectLst>
                <a:outerShdw blurRad="25500" dist="23000" dir="7020000" algn="tl">
                  <a:srgbClr val="000000">
                    <a:alpha val="50000"/>
                  </a:srgbClr>
                </a:outerShdw>
              </a:effectLst>
            </a:endParaRPr>
          </a:p>
        </p:txBody>
      </p:sp>
      <p:cxnSp>
        <p:nvCxnSpPr>
          <p:cNvPr id="6" name="Straight Arrow Connector 5"/>
          <p:cNvCxnSpPr/>
          <p:nvPr/>
        </p:nvCxnSpPr>
        <p:spPr>
          <a:xfrm rot="10800000">
            <a:off x="4310064" y="5643564"/>
            <a:ext cx="714375" cy="158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rot="5400000">
            <a:off x="4381500" y="5715000"/>
            <a:ext cx="642938" cy="64293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28671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52"/>
            <a:ext cx="8072462" cy="820122"/>
          </a:xfrm>
        </p:spPr>
        <p:txBody>
          <a:bodyPr>
            <a:noAutofit/>
          </a:bodyPr>
          <a:lstStyle/>
          <a:p>
            <a:pPr marL="514350" indent="-514350" algn="ctr" rtl="1">
              <a:lnSpc>
                <a:spcPct val="150000"/>
              </a:lnSpc>
              <a:defRPr/>
            </a:pPr>
            <a:r>
              <a:rPr lang="fa-IR" sz="3200" dirty="0"/>
              <a:t>اقدامات دارویی برای کنترل درد</a:t>
            </a:r>
          </a:p>
        </p:txBody>
      </p:sp>
      <p:sp>
        <p:nvSpPr>
          <p:cNvPr id="57347" name="Content Placeholder 2"/>
          <p:cNvSpPr>
            <a:spLocks noGrp="1"/>
          </p:cNvSpPr>
          <p:nvPr>
            <p:ph idx="1"/>
          </p:nvPr>
        </p:nvSpPr>
        <p:spPr>
          <a:xfrm>
            <a:off x="1524000" y="1214438"/>
            <a:ext cx="8129588" cy="5643562"/>
          </a:xfrm>
        </p:spPr>
        <p:txBody>
          <a:bodyPr>
            <a:normAutofit/>
          </a:bodyPr>
          <a:lstStyle/>
          <a:p>
            <a:pPr marL="514350" indent="-514350" algn="r" rtl="1">
              <a:lnSpc>
                <a:spcPct val="200000"/>
              </a:lnSpc>
            </a:pPr>
            <a:r>
              <a:rPr lang="fa-IR">
                <a:solidFill>
                  <a:srgbClr val="00B0F0"/>
                </a:solidFill>
              </a:rPr>
              <a:t>داروهای ضد التهاب غیر استروئیدی(</a:t>
            </a:r>
            <a:r>
              <a:rPr lang="en-US">
                <a:solidFill>
                  <a:srgbClr val="00B0F0"/>
                </a:solidFill>
              </a:rPr>
              <a:t>NSAIDs</a:t>
            </a:r>
            <a:r>
              <a:rPr lang="fa-IR">
                <a:solidFill>
                  <a:srgbClr val="00B0F0"/>
                </a:solidFill>
              </a:rPr>
              <a:t>):</a:t>
            </a:r>
          </a:p>
          <a:p>
            <a:pPr marL="514350" indent="-514350" algn="r" rtl="1">
              <a:lnSpc>
                <a:spcPct val="150000"/>
              </a:lnSpc>
              <a:buNone/>
            </a:pPr>
            <a:r>
              <a:rPr lang="fa-IR">
                <a:solidFill>
                  <a:srgbClr val="00B0F0"/>
                </a:solidFill>
              </a:rPr>
              <a:t>   </a:t>
            </a:r>
            <a:r>
              <a:rPr lang="fa-IR"/>
              <a:t>برای دردهای خفیف، حاد تا متوسط کاربرد دارند.</a:t>
            </a:r>
          </a:p>
          <a:p>
            <a:pPr marL="514350" indent="-514350" algn="r" rtl="1">
              <a:lnSpc>
                <a:spcPct val="150000"/>
              </a:lnSpc>
              <a:buNone/>
            </a:pPr>
            <a:r>
              <a:rPr lang="fa-IR"/>
              <a:t>سبب مهار سنتز </a:t>
            </a:r>
            <a:r>
              <a:rPr lang="en-US"/>
              <a:t>PG</a:t>
            </a:r>
            <a:r>
              <a:rPr lang="fa-IR"/>
              <a:t> می شوند. و بعضی باعث کاهش انتقال محرک درد می شوند. </a:t>
            </a:r>
          </a:p>
          <a:p>
            <a:pPr marL="514350" indent="-514350" algn="r" rtl="1">
              <a:lnSpc>
                <a:spcPct val="150000"/>
              </a:lnSpc>
              <a:buNone/>
            </a:pPr>
            <a:r>
              <a:rPr lang="fa-IR"/>
              <a:t>موجب تضعیف </a:t>
            </a:r>
            <a:r>
              <a:rPr lang="en-US"/>
              <a:t>CNS</a:t>
            </a:r>
            <a:r>
              <a:rPr lang="fa-IR"/>
              <a:t> و اختلال عملکرد روده و مثانه نمی شوند.</a:t>
            </a:r>
          </a:p>
          <a:p>
            <a:pPr marL="514350" indent="-514350" algn="r" rtl="1">
              <a:lnSpc>
                <a:spcPct val="150000"/>
              </a:lnSpc>
              <a:buNone/>
            </a:pPr>
            <a:r>
              <a:rPr lang="fa-IR"/>
              <a:t>مصرف طولانی مدت باعث خونریزی گوارشی و اختلال کلیوی می شود.</a:t>
            </a:r>
          </a:p>
          <a:p>
            <a:pPr marL="514350" indent="-514350" algn="r" rtl="1">
              <a:lnSpc>
                <a:spcPct val="150000"/>
              </a:lnSpc>
              <a:buNone/>
            </a:pPr>
            <a:r>
              <a:rPr lang="fa-IR"/>
              <a:t>ایبوپروفن، استامینوفن</a:t>
            </a:r>
          </a:p>
        </p:txBody>
      </p:sp>
    </p:spTree>
    <p:extLst>
      <p:ext uri="{BB962C8B-B14F-4D97-AF65-F5344CB8AC3E}">
        <p14:creationId xmlns:p14="http://schemas.microsoft.com/office/powerpoint/2010/main" val="211251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208178"/>
            <a:ext cx="7239000" cy="820122"/>
          </a:xfrm>
        </p:spPr>
        <p:txBody>
          <a:bodyPr/>
          <a:lstStyle/>
          <a:p>
            <a:pPr algn="ctr" rtl="1">
              <a:defRPr/>
            </a:pPr>
            <a:r>
              <a:rPr lang="fa-IR" dirty="0"/>
              <a:t>درد</a:t>
            </a:r>
            <a:endParaRPr lang="en-US" dirty="0"/>
          </a:p>
        </p:txBody>
      </p:sp>
      <p:sp>
        <p:nvSpPr>
          <p:cNvPr id="3" name="Content Placeholder 2"/>
          <p:cNvSpPr>
            <a:spLocks noGrp="1"/>
          </p:cNvSpPr>
          <p:nvPr>
            <p:ph idx="1"/>
          </p:nvPr>
        </p:nvSpPr>
        <p:spPr>
          <a:xfrm>
            <a:off x="1775520" y="1052736"/>
            <a:ext cx="8604448" cy="5643562"/>
          </a:xfrm>
        </p:spPr>
        <p:txBody>
          <a:bodyPr>
            <a:normAutofit/>
          </a:bodyPr>
          <a:lstStyle/>
          <a:p>
            <a:pPr marL="274320" indent="-274320" algn="r" rtl="1">
              <a:lnSpc>
                <a:spcPct val="150000"/>
              </a:lnSpc>
              <a:buFont typeface="Wingdings 2"/>
              <a:buChar char=""/>
              <a:defRPr/>
            </a:pPr>
            <a:r>
              <a:rPr lang="fa-IR" b="1" dirty="0"/>
              <a:t>شایع ترین عامل مراجعه به مراکز درمانی است.</a:t>
            </a:r>
          </a:p>
          <a:p>
            <a:pPr marL="274320" indent="-274320" algn="r" rtl="1">
              <a:lnSpc>
                <a:spcPct val="150000"/>
              </a:lnSpc>
              <a:buFont typeface="Wingdings 2"/>
              <a:buChar char=""/>
              <a:defRPr/>
            </a:pPr>
            <a:r>
              <a:rPr lang="fa-IR" b="1" dirty="0"/>
              <a:t>درد مکانیسم دفاعی بدن است که نشان می دهد شخص درگیر مشکلی است</a:t>
            </a:r>
          </a:p>
          <a:p>
            <a:pPr marL="274320" indent="-274320" algn="r" rtl="1">
              <a:lnSpc>
                <a:spcPct val="150000"/>
              </a:lnSpc>
              <a:buFont typeface="Wingdings 2"/>
              <a:buChar char=""/>
              <a:defRPr/>
            </a:pPr>
            <a:r>
              <a:rPr lang="fa-IR" b="1" dirty="0"/>
              <a:t>درد یک برداشت ذهنی (</a:t>
            </a:r>
            <a:r>
              <a:rPr lang="en-US" b="1" dirty="0"/>
              <a:t>Subjective data</a:t>
            </a:r>
            <a:r>
              <a:rPr lang="fa-IR" b="1" dirty="0"/>
              <a:t>) است و برداشت افراد از درد و پاسخ آنها به آن متفاوت است.</a:t>
            </a:r>
          </a:p>
          <a:p>
            <a:pPr marL="274320" indent="-274320" algn="r" rtl="1">
              <a:lnSpc>
                <a:spcPct val="150000"/>
              </a:lnSpc>
              <a:buFont typeface="Wingdings 2"/>
              <a:buChar char=""/>
              <a:defRPr/>
            </a:pPr>
            <a:r>
              <a:rPr lang="fa-IR" b="1" dirty="0"/>
              <a:t>درد یک احساس ذهنی ناخوشایند و تجربه هیجانی در مورد آسیب واقعی یا بالقوه به بافتهای بدن است.</a:t>
            </a:r>
          </a:p>
          <a:p>
            <a:pPr marL="274320" indent="-274320" algn="r" rtl="1">
              <a:lnSpc>
                <a:spcPct val="150000"/>
              </a:lnSpc>
              <a:buFont typeface="Wingdings 2"/>
              <a:buChar char=""/>
              <a:defRPr/>
            </a:pPr>
            <a:r>
              <a:rPr lang="fa-IR" b="1" dirty="0"/>
              <a:t>درد آن چیزی است که بیمار بیان می کند و وجود دارد تا زمانی که وی حس کند ( مک کافری1979).</a:t>
            </a:r>
          </a:p>
          <a:p>
            <a:pPr marL="274320" indent="-274320" algn="r" rtl="1">
              <a:buFont typeface="Wingdings 2"/>
              <a:buChar char=""/>
              <a:defRPr/>
            </a:pPr>
            <a:endParaRPr lang="en-US" b="1" dirty="0"/>
          </a:p>
        </p:txBody>
      </p:sp>
    </p:spTree>
    <p:extLst>
      <p:ext uri="{BB962C8B-B14F-4D97-AF65-F5344CB8AC3E}">
        <p14:creationId xmlns:p14="http://schemas.microsoft.com/office/powerpoint/2010/main" val="2959861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42852"/>
            <a:ext cx="8072462" cy="820122"/>
          </a:xfrm>
        </p:spPr>
        <p:txBody>
          <a:bodyPr>
            <a:noAutofit/>
          </a:bodyPr>
          <a:lstStyle/>
          <a:p>
            <a:pPr marL="514350" indent="-514350" algn="ctr" rtl="1">
              <a:lnSpc>
                <a:spcPct val="150000"/>
              </a:lnSpc>
              <a:defRPr/>
            </a:pPr>
            <a:r>
              <a:rPr lang="fa-IR" sz="3200" dirty="0"/>
              <a:t>اقدامات دارویی برای کنترل درد</a:t>
            </a:r>
          </a:p>
        </p:txBody>
      </p:sp>
      <p:sp>
        <p:nvSpPr>
          <p:cNvPr id="58371" name="Content Placeholder 2"/>
          <p:cNvSpPr>
            <a:spLocks noGrp="1"/>
          </p:cNvSpPr>
          <p:nvPr>
            <p:ph idx="1"/>
          </p:nvPr>
        </p:nvSpPr>
        <p:spPr>
          <a:xfrm>
            <a:off x="2135560" y="962974"/>
            <a:ext cx="8129588" cy="5643562"/>
          </a:xfrm>
        </p:spPr>
        <p:txBody>
          <a:bodyPr/>
          <a:lstStyle/>
          <a:p>
            <a:pPr marL="514350" indent="-514350" algn="r" rtl="1">
              <a:lnSpc>
                <a:spcPct val="200000"/>
              </a:lnSpc>
            </a:pPr>
            <a:r>
              <a:rPr lang="fa-IR" dirty="0">
                <a:solidFill>
                  <a:srgbClr val="00B0F0"/>
                </a:solidFill>
              </a:rPr>
              <a:t>داروهای مخدر:</a:t>
            </a:r>
          </a:p>
          <a:p>
            <a:pPr marL="514350" indent="-514350" algn="r" rtl="1">
              <a:lnSpc>
                <a:spcPct val="150000"/>
              </a:lnSpc>
              <a:buNone/>
            </a:pPr>
            <a:r>
              <a:rPr lang="fa-IR" dirty="0">
                <a:solidFill>
                  <a:srgbClr val="00B0F0"/>
                </a:solidFill>
              </a:rPr>
              <a:t>   </a:t>
            </a:r>
            <a:r>
              <a:rPr lang="fa-IR" dirty="0"/>
              <a:t>برای دردهای متوسط تا شدید و دردهای مزمن کاربرد دارند.</a:t>
            </a:r>
          </a:p>
          <a:p>
            <a:pPr marL="514350" indent="-514350" algn="r" rtl="1">
              <a:lnSpc>
                <a:spcPct val="150000"/>
              </a:lnSpc>
              <a:buNone/>
            </a:pPr>
            <a:r>
              <a:rPr lang="fa-IR" dirty="0"/>
              <a:t>با اتصال به گیرنده های مخدر در </a:t>
            </a:r>
            <a:r>
              <a:rPr lang="en-US" dirty="0"/>
              <a:t>CNS</a:t>
            </a:r>
            <a:r>
              <a:rPr lang="fa-IR" dirty="0"/>
              <a:t> درک درد را کاهش می دهد.</a:t>
            </a:r>
          </a:p>
          <a:p>
            <a:pPr marL="514350" indent="-514350" algn="r" rtl="1">
              <a:lnSpc>
                <a:spcPct val="150000"/>
              </a:lnSpc>
              <a:buNone/>
            </a:pPr>
            <a:r>
              <a:rPr lang="fa-IR" dirty="0"/>
              <a:t>موجب تضعیف </a:t>
            </a:r>
            <a:r>
              <a:rPr lang="en-US" dirty="0"/>
              <a:t>CNS</a:t>
            </a:r>
            <a:r>
              <a:rPr lang="fa-IR" dirty="0"/>
              <a:t> ومرکز تنفس در ساقه مغز،   اختلال عملکرد روده و مثانه می شوند.</a:t>
            </a:r>
          </a:p>
          <a:p>
            <a:pPr marL="514350" indent="-514350" algn="r" rtl="1">
              <a:lnSpc>
                <a:spcPct val="150000"/>
              </a:lnSpc>
              <a:buNone/>
            </a:pPr>
            <a:r>
              <a:rPr lang="fa-IR" dirty="0"/>
              <a:t>مصرف این داروها باعث تهوع و استفراغ، یبوست و کاهش فرایندهای فکری می شود.                                                                                             </a:t>
            </a:r>
          </a:p>
        </p:txBody>
      </p:sp>
    </p:spTree>
    <p:extLst>
      <p:ext uri="{BB962C8B-B14F-4D97-AF65-F5344CB8AC3E}">
        <p14:creationId xmlns:p14="http://schemas.microsoft.com/office/powerpoint/2010/main" val="4160229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C:\Presentations\slid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1" y="1524000"/>
            <a:ext cx="6653213" cy="4419600"/>
          </a:xfrm>
          <a:prstGeom prst="rect">
            <a:avLst/>
          </a:prstGeom>
          <a:noFill/>
          <a:extLst>
            <a:ext uri="{909E8E84-426E-40DD-AFC4-6F175D3DCCD1}">
              <a14:hiddenFill xmlns:a14="http://schemas.microsoft.com/office/drawing/2010/main">
                <a:solidFill>
                  <a:srgbClr val="FFFFFF"/>
                </a:solidFill>
              </a14:hiddenFill>
            </a:ext>
          </a:extLst>
        </p:spPr>
      </p:pic>
      <p:sp>
        <p:nvSpPr>
          <p:cNvPr id="39940" name="Rectangle 4"/>
          <p:cNvSpPr>
            <a:spLocks noChangeArrowheads="1"/>
          </p:cNvSpPr>
          <p:nvPr/>
        </p:nvSpPr>
        <p:spPr bwMode="auto">
          <a:xfrm>
            <a:off x="1601789" y="2211388"/>
            <a:ext cx="1901825"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a:latin typeface="Cornerstone" pitchFamily="2" charset="0"/>
              </a:rPr>
              <a:t>Infusion Pumps and Indications for Use: Pain Therapy; Anesthesia</a:t>
            </a:r>
            <a:endParaRPr lang="en-US" altLang="en-US">
              <a:latin typeface="Cornerstone" pitchFamily="2" charset="0"/>
            </a:endParaRPr>
          </a:p>
          <a:p>
            <a:endParaRPr lang="en-US" altLang="en-US">
              <a:latin typeface="Cornerstone" pitchFamily="2" charset="0"/>
            </a:endParaRPr>
          </a:p>
          <a:p>
            <a:endParaRPr lang="en-US" altLang="en-US">
              <a:latin typeface="Cornerstone" pitchFamily="2" charset="0"/>
            </a:endParaRPr>
          </a:p>
          <a:p>
            <a:r>
              <a:rPr lang="en-US" altLang="en-US" sz="1600">
                <a:latin typeface="Cornerstone" pitchFamily="2" charset="0"/>
              </a:rPr>
              <a:t>Charles H. McLeskey M.D</a:t>
            </a:r>
            <a:r>
              <a:rPr lang="en-US" altLang="en-US" sz="2000">
                <a:latin typeface="Cornerstone" pitchFamily="2" charset="0"/>
              </a:rPr>
              <a:t>.</a:t>
            </a:r>
            <a:endParaRPr lang="en-US" altLang="en-US">
              <a:latin typeface="Cornerstone" pitchFamily="2" charset="0"/>
            </a:endParaRPr>
          </a:p>
          <a:p>
            <a:endParaRPr lang="en-US" altLang="en-US" sz="1400">
              <a:latin typeface="Cornerstone" pitchFamily="2" charset="0"/>
            </a:endParaRPr>
          </a:p>
          <a:p>
            <a:r>
              <a:rPr lang="en-US" altLang="en-US" sz="1400">
                <a:latin typeface="Cornerstone" pitchFamily="2" charset="0"/>
              </a:rPr>
              <a:t>Abbott Laboratoies</a:t>
            </a:r>
            <a:endParaRPr lang="en-US" altLang="en-US" sz="2000">
              <a:latin typeface="Cornerstone" pitchFamily="2" charset="0"/>
            </a:endParaRPr>
          </a:p>
          <a:p>
            <a:endParaRPr lang="en-US" altLang="en-US" sz="1400">
              <a:latin typeface="Cornerstone" pitchFamily="2" charset="0"/>
            </a:endParaRPr>
          </a:p>
        </p:txBody>
      </p:sp>
    </p:spTree>
    <p:extLst>
      <p:ext uri="{BB962C8B-B14F-4D97-AF65-F5344CB8AC3E}">
        <p14:creationId xmlns:p14="http://schemas.microsoft.com/office/powerpoint/2010/main" val="35046261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C:\Presentations\slide-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14401"/>
            <a:ext cx="6400800" cy="5072063"/>
          </a:xfrm>
          <a:prstGeom prst="rect">
            <a:avLst/>
          </a:prstGeom>
          <a:noFill/>
          <a:extLst>
            <a:ext uri="{909E8E84-426E-40DD-AFC4-6F175D3DCCD1}">
              <a14:hiddenFill xmlns:a14="http://schemas.microsoft.com/office/drawing/2010/main">
                <a:solidFill>
                  <a:srgbClr val="FFFFFF"/>
                </a:solidFill>
              </a14:hiddenFill>
            </a:ext>
          </a:extLst>
        </p:spPr>
      </p:pic>
      <p:sp>
        <p:nvSpPr>
          <p:cNvPr id="33798" name="Rectangle 6"/>
          <p:cNvSpPr>
            <a:spLocks noChangeArrowheads="1"/>
          </p:cNvSpPr>
          <p:nvPr/>
        </p:nvSpPr>
        <p:spPr bwMode="auto">
          <a:xfrm>
            <a:off x="1601789" y="2211388"/>
            <a:ext cx="1901825"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a:latin typeface="Cornerstone" pitchFamily="2" charset="0"/>
              </a:rPr>
              <a:t>Infusion Pumps and Indications for Use: Pain Therapy; Anesthesia</a:t>
            </a:r>
            <a:endParaRPr lang="en-US" altLang="en-US">
              <a:latin typeface="Cornerstone" pitchFamily="2" charset="0"/>
            </a:endParaRPr>
          </a:p>
          <a:p>
            <a:endParaRPr lang="en-US" altLang="en-US">
              <a:latin typeface="Cornerstone" pitchFamily="2" charset="0"/>
            </a:endParaRPr>
          </a:p>
          <a:p>
            <a:endParaRPr lang="en-US" altLang="en-US">
              <a:latin typeface="Cornerstone" pitchFamily="2" charset="0"/>
            </a:endParaRPr>
          </a:p>
          <a:p>
            <a:r>
              <a:rPr lang="en-US" altLang="en-US" sz="1600">
                <a:latin typeface="Cornerstone" pitchFamily="2" charset="0"/>
              </a:rPr>
              <a:t>Charles H. McLeskey M.D</a:t>
            </a:r>
            <a:r>
              <a:rPr lang="en-US" altLang="en-US" sz="2000">
                <a:latin typeface="Cornerstone" pitchFamily="2" charset="0"/>
              </a:rPr>
              <a:t>.</a:t>
            </a:r>
            <a:endParaRPr lang="en-US" altLang="en-US">
              <a:latin typeface="Cornerstone" pitchFamily="2" charset="0"/>
            </a:endParaRPr>
          </a:p>
          <a:p>
            <a:endParaRPr lang="en-US" altLang="en-US" sz="1400">
              <a:latin typeface="Cornerstone" pitchFamily="2" charset="0"/>
            </a:endParaRPr>
          </a:p>
          <a:p>
            <a:r>
              <a:rPr lang="en-US" altLang="en-US" sz="1400">
                <a:latin typeface="Cornerstone" pitchFamily="2" charset="0"/>
              </a:rPr>
              <a:t>Abbott Laboratoies</a:t>
            </a:r>
            <a:endParaRPr lang="en-US" altLang="en-US" sz="2000">
              <a:latin typeface="Cornerstone" pitchFamily="2" charset="0"/>
            </a:endParaRPr>
          </a:p>
          <a:p>
            <a:endParaRPr lang="en-US" altLang="en-US" sz="1400">
              <a:latin typeface="Cornerstone" pitchFamily="2" charset="0"/>
            </a:endParaRPr>
          </a:p>
        </p:txBody>
      </p:sp>
    </p:spTree>
    <p:extLst>
      <p:ext uri="{BB962C8B-B14F-4D97-AF65-F5344CB8AC3E}">
        <p14:creationId xmlns:p14="http://schemas.microsoft.com/office/powerpoint/2010/main" val="2576176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C:\Presentations\slide 3.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838201"/>
            <a:ext cx="6515100" cy="5065713"/>
          </a:xfrm>
          <a:prstGeom prst="rect">
            <a:avLst/>
          </a:prstGeom>
          <a:noFill/>
          <a:extLst>
            <a:ext uri="{909E8E84-426E-40DD-AFC4-6F175D3DCCD1}">
              <a14:hiddenFill xmlns:a14="http://schemas.microsoft.com/office/drawing/2010/main">
                <a:solidFill>
                  <a:srgbClr val="FFFFFF"/>
                </a:solidFill>
              </a14:hiddenFill>
            </a:ext>
          </a:extLst>
        </p:spPr>
      </p:pic>
      <p:sp>
        <p:nvSpPr>
          <p:cNvPr id="34820" name="Rectangle 4"/>
          <p:cNvSpPr>
            <a:spLocks noChangeArrowheads="1"/>
          </p:cNvSpPr>
          <p:nvPr/>
        </p:nvSpPr>
        <p:spPr bwMode="auto">
          <a:xfrm>
            <a:off x="1601789" y="2211388"/>
            <a:ext cx="1901825" cy="22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400">
                <a:latin typeface="Cornerstone" pitchFamily="2" charset="0"/>
              </a:rPr>
              <a:t>Infusion Pumps and Indications for Use: Pain Therapy; Anesthesia</a:t>
            </a:r>
            <a:endParaRPr lang="en-US" altLang="en-US">
              <a:latin typeface="Cornerstone" pitchFamily="2" charset="0"/>
            </a:endParaRPr>
          </a:p>
          <a:p>
            <a:endParaRPr lang="en-US" altLang="en-US">
              <a:latin typeface="Cornerstone" pitchFamily="2" charset="0"/>
            </a:endParaRPr>
          </a:p>
          <a:p>
            <a:endParaRPr lang="en-US" altLang="en-US">
              <a:latin typeface="Cornerstone" pitchFamily="2" charset="0"/>
            </a:endParaRPr>
          </a:p>
          <a:p>
            <a:r>
              <a:rPr lang="en-US" altLang="en-US" sz="1600">
                <a:latin typeface="Cornerstone" pitchFamily="2" charset="0"/>
              </a:rPr>
              <a:t>Charles H. McLeskey M.D</a:t>
            </a:r>
            <a:r>
              <a:rPr lang="en-US" altLang="en-US" sz="2000">
                <a:latin typeface="Cornerstone" pitchFamily="2" charset="0"/>
              </a:rPr>
              <a:t>.</a:t>
            </a:r>
            <a:endParaRPr lang="en-US" altLang="en-US">
              <a:latin typeface="Cornerstone" pitchFamily="2" charset="0"/>
            </a:endParaRPr>
          </a:p>
          <a:p>
            <a:endParaRPr lang="en-US" altLang="en-US" sz="1400">
              <a:latin typeface="Cornerstone" pitchFamily="2" charset="0"/>
            </a:endParaRPr>
          </a:p>
          <a:p>
            <a:r>
              <a:rPr lang="en-US" altLang="en-US" sz="1400">
                <a:latin typeface="Cornerstone" pitchFamily="2" charset="0"/>
              </a:rPr>
              <a:t>Abbott Laboratoies</a:t>
            </a:r>
            <a:endParaRPr lang="en-US" altLang="en-US" sz="2000">
              <a:latin typeface="Cornerstone" pitchFamily="2" charset="0"/>
            </a:endParaRPr>
          </a:p>
          <a:p>
            <a:endParaRPr lang="en-US" altLang="en-US" sz="1400">
              <a:latin typeface="Cornerstone" pitchFamily="2" charset="0"/>
            </a:endParaRPr>
          </a:p>
        </p:txBody>
      </p:sp>
    </p:spTree>
    <p:extLst>
      <p:ext uri="{BB962C8B-B14F-4D97-AF65-F5344CB8AC3E}">
        <p14:creationId xmlns:p14="http://schemas.microsoft.com/office/powerpoint/2010/main" val="31798568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5560" y="685802"/>
            <a:ext cx="7618040" cy="5911551"/>
          </a:xfrm>
        </p:spPr>
        <p:txBody>
          <a:bodyPr>
            <a:normAutofit/>
          </a:bodyPr>
          <a:lstStyle/>
          <a:p>
            <a:pPr algn="r" rtl="1"/>
            <a:r>
              <a:rPr lang="fa-IR" sz="3200" dirty="0"/>
              <a:t>ضد دردهای غیر مخدر: داروی انتخابی جهت دردهای خفیف و متوسط می باشد.</a:t>
            </a:r>
          </a:p>
          <a:p>
            <a:endParaRPr lang="fa-IR" sz="3200" dirty="0"/>
          </a:p>
          <a:p>
            <a:pPr algn="r" rtl="1"/>
            <a:r>
              <a:rPr lang="fa-IR" sz="3200" dirty="0"/>
              <a:t>ضد دردهای مخدر: داروی انتخابی در درمان دردهای متوسط و شدید می باشد.</a:t>
            </a:r>
          </a:p>
          <a:p>
            <a:endParaRPr lang="fa-IR" sz="3200" dirty="0"/>
          </a:p>
          <a:p>
            <a:pPr algn="r" rtl="1"/>
            <a:r>
              <a:rPr lang="fa-IR" sz="3200" dirty="0"/>
              <a:t>داروهای مسکن کمکی : همراه با داروهای مخدر سبب تسکین بیشتر درد می گردند(خصوصا دردهای نروپاتیک)</a:t>
            </a:r>
          </a:p>
          <a:p>
            <a:endParaRPr lang="fa-IR" sz="3200" dirty="0"/>
          </a:p>
        </p:txBody>
      </p:sp>
    </p:spTree>
    <p:extLst>
      <p:ext uri="{BB962C8B-B14F-4D97-AF65-F5344CB8AC3E}">
        <p14:creationId xmlns:p14="http://schemas.microsoft.com/office/powerpoint/2010/main" val="40524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down)">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داروهای کمکی</a:t>
            </a:r>
          </a:p>
        </p:txBody>
      </p:sp>
      <p:sp>
        <p:nvSpPr>
          <p:cNvPr id="3" name="Content Placeholder 2"/>
          <p:cNvSpPr>
            <a:spLocks noGrp="1"/>
          </p:cNvSpPr>
          <p:nvPr>
            <p:ph idx="1"/>
          </p:nvPr>
        </p:nvSpPr>
        <p:spPr/>
        <p:txBody>
          <a:bodyPr>
            <a:normAutofit/>
          </a:bodyPr>
          <a:lstStyle/>
          <a:p>
            <a:pPr algn="r" rtl="1"/>
            <a:r>
              <a:rPr lang="fa-IR" sz="3200" dirty="0"/>
              <a:t>استفاده از داروهای ضد تشنج و ضد افسردگی در درمان دردهای با منشا عصبی مفید است.</a:t>
            </a:r>
          </a:p>
          <a:p>
            <a:pPr algn="r" rtl="1"/>
            <a:r>
              <a:rPr lang="fa-IR" sz="3200" dirty="0"/>
              <a:t>این داروها با مقادیر بسیار کمتر از درمان افسردگی استفاده می شوند.</a:t>
            </a:r>
          </a:p>
          <a:p>
            <a:pPr algn="r" rtl="1"/>
            <a:r>
              <a:rPr lang="fa-IR" sz="3200" dirty="0"/>
              <a:t>مانند سندرم های همراه با سوزش</a:t>
            </a:r>
          </a:p>
        </p:txBody>
      </p:sp>
    </p:spTree>
    <p:extLst>
      <p:ext uri="{BB962C8B-B14F-4D97-AF65-F5344CB8AC3E}">
        <p14:creationId xmlns:p14="http://schemas.microsoft.com/office/powerpoint/2010/main" val="4095928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31951" y="476250"/>
            <a:ext cx="7777163" cy="5976938"/>
          </a:xfrm>
        </p:spPr>
        <p:txBody>
          <a:bodyPr>
            <a:normAutofit fontScale="70000" lnSpcReduction="20000"/>
          </a:bodyPr>
          <a:lstStyle/>
          <a:p>
            <a:pPr marL="18288" indent="0" algn="r" rtl="1">
              <a:buNone/>
              <a:defRPr/>
            </a:pPr>
            <a:r>
              <a:rPr lang="fa-IR" sz="4000" dirty="0"/>
              <a:t>روشهای جراحی برای تسکین درد</a:t>
            </a:r>
            <a:endParaRPr lang="en-US" sz="4000" dirty="0"/>
          </a:p>
          <a:p>
            <a:pPr marL="18288" indent="0" algn="r" rtl="1">
              <a:buNone/>
              <a:defRPr/>
            </a:pPr>
            <a:endParaRPr lang="fa-IR" sz="4000" dirty="0"/>
          </a:p>
          <a:p>
            <a:pPr marL="274320" indent="-274320" algn="r" rtl="1">
              <a:buFont typeface="Wingdings 2"/>
              <a:buChar char=""/>
              <a:defRPr/>
            </a:pPr>
            <a:r>
              <a:rPr lang="fa-IR" sz="3200" dirty="0"/>
              <a:t>بطور معمول در بیمارانی که بیماریهای غیرقابل درمان دارند مثل سرطان یا بیمارانی که دچار دردهای غیرقابل تحمل هستند نظیر نورالژی</a:t>
            </a:r>
          </a:p>
          <a:p>
            <a:pPr marL="514350" indent="-514350" algn="r" rtl="1">
              <a:lnSpc>
                <a:spcPct val="170000"/>
              </a:lnSpc>
              <a:buFont typeface="+mj-lt"/>
              <a:buAutoNum type="arabicPeriod"/>
              <a:defRPr/>
            </a:pPr>
            <a:r>
              <a:rPr lang="fa-IR" sz="3200" dirty="0"/>
              <a:t>خارج کردن ریشه های عصبی محیطی (ریزوتومی خلفی: قطع کردن ریشه های عصبی خلفی که به نخاع وارد می شوند.)</a:t>
            </a:r>
          </a:p>
          <a:p>
            <a:pPr marL="514350" indent="-514350" algn="r" rtl="1">
              <a:lnSpc>
                <a:spcPct val="170000"/>
              </a:lnSpc>
              <a:buFont typeface="+mj-lt"/>
              <a:buAutoNum type="arabicPeriod"/>
              <a:defRPr/>
            </a:pPr>
            <a:r>
              <a:rPr lang="fa-IR" sz="3200" dirty="0"/>
              <a:t>خارج کردن مسیرهای درد اسپینوتالامیک (کوردوتومی)</a:t>
            </a:r>
          </a:p>
          <a:p>
            <a:pPr marL="514350" indent="-514350" algn="r" rtl="1">
              <a:lnSpc>
                <a:spcPct val="170000"/>
              </a:lnSpc>
              <a:buFont typeface="Wingdings 2"/>
              <a:buChar char=""/>
              <a:defRPr/>
            </a:pPr>
            <a:r>
              <a:rPr lang="fa-IR" sz="3200" b="1" dirty="0">
                <a:solidFill>
                  <a:srgbClr val="0070C0"/>
                </a:solidFill>
              </a:rPr>
              <a:t>خطرات این روشها:</a:t>
            </a:r>
          </a:p>
          <a:p>
            <a:pPr marL="514350" indent="-514350" algn="r" rtl="1">
              <a:lnSpc>
                <a:spcPct val="170000"/>
              </a:lnSpc>
              <a:buFont typeface="+mj-lt"/>
              <a:buAutoNum type="arabicPeriod"/>
              <a:defRPr/>
            </a:pPr>
            <a:r>
              <a:rPr lang="fa-IR" sz="3200" dirty="0"/>
              <a:t>ایجاد دردهای جدید ناشی از آسیب رشته های عصبی</a:t>
            </a:r>
          </a:p>
          <a:p>
            <a:pPr marL="514350" indent="-514350" algn="r" rtl="1">
              <a:lnSpc>
                <a:spcPct val="170000"/>
              </a:lnSpc>
              <a:buFont typeface="+mj-lt"/>
              <a:buAutoNum type="arabicPeriod"/>
              <a:defRPr/>
            </a:pPr>
            <a:r>
              <a:rPr lang="fa-IR" sz="3200" dirty="0"/>
              <a:t>عود درد</a:t>
            </a:r>
          </a:p>
          <a:p>
            <a:pPr marL="514350" indent="-514350" algn="r" rtl="1">
              <a:lnSpc>
                <a:spcPct val="170000"/>
              </a:lnSpc>
              <a:buFont typeface="+mj-lt"/>
              <a:buAutoNum type="arabicPeriod"/>
              <a:defRPr/>
            </a:pPr>
            <a:r>
              <a:rPr lang="fa-IR" sz="3200" dirty="0"/>
              <a:t>آسیب ناشی از عمل جراحی</a:t>
            </a:r>
          </a:p>
          <a:p>
            <a:pPr marL="274320" indent="-274320" algn="r" rtl="1">
              <a:buFont typeface="Wingdings 2"/>
              <a:buChar char=""/>
              <a:defRPr/>
            </a:pPr>
            <a:endParaRPr lang="fa-IR" sz="3200" dirty="0"/>
          </a:p>
          <a:p>
            <a:pPr marL="274320" indent="-274320">
              <a:buFont typeface="Wingdings 2"/>
              <a:buChar char=""/>
              <a:defRPr/>
            </a:pPr>
            <a:endParaRPr lang="fa-IR" sz="3200" dirty="0"/>
          </a:p>
        </p:txBody>
      </p:sp>
    </p:spTree>
    <p:extLst>
      <p:ext uri="{BB962C8B-B14F-4D97-AF65-F5344CB8AC3E}">
        <p14:creationId xmlns:p14="http://schemas.microsoft.com/office/powerpoint/2010/main" val="1255226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circle(in)">
                                      <p:cBhvr>
                                        <p:cTn id="15" dur="2000"/>
                                        <p:tgtEl>
                                          <p:spTgt spid="2">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circle(in)">
                                      <p:cBhvr>
                                        <p:cTn id="18" dur="2000"/>
                                        <p:tgtEl>
                                          <p:spTgt spid="2">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circle(in)">
                                      <p:cBhvr>
                                        <p:cTn id="21" dur="2000"/>
                                        <p:tgtEl>
                                          <p:spTgt spid="2">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circle(in)">
                                      <p:cBhvr>
                                        <p:cTn id="24" dur="2000"/>
                                        <p:tgtEl>
                                          <p:spTgt spid="2">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circle(in)">
                                      <p:cBhvr>
                                        <p:cTn id="27" dur="2000"/>
                                        <p:tgtEl>
                                          <p:spTgt spid="2">
                                            <p:txEl>
                                              <p:pRg st="7" end="7"/>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circle(in)">
                                      <p:cBhvr>
                                        <p:cTn id="30"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42852"/>
            <a:ext cx="8072462" cy="820122"/>
          </a:xfrm>
        </p:spPr>
        <p:txBody>
          <a:bodyPr>
            <a:noAutofit/>
          </a:bodyPr>
          <a:lstStyle/>
          <a:p>
            <a:pPr marL="514350" indent="-514350" algn="ctr" rtl="1">
              <a:lnSpc>
                <a:spcPct val="150000"/>
              </a:lnSpc>
              <a:defRPr/>
            </a:pPr>
            <a:r>
              <a:rPr lang="fa-IR" sz="3200" dirty="0"/>
              <a:t>روش های دیگر کنترل درد</a:t>
            </a:r>
          </a:p>
        </p:txBody>
      </p:sp>
      <p:sp>
        <p:nvSpPr>
          <p:cNvPr id="55299" name="Content Placeholder 2"/>
          <p:cNvSpPr>
            <a:spLocks noGrp="1"/>
          </p:cNvSpPr>
          <p:nvPr>
            <p:ph idx="1"/>
          </p:nvPr>
        </p:nvSpPr>
        <p:spPr>
          <a:xfrm>
            <a:off x="1524000" y="1214438"/>
            <a:ext cx="8129588" cy="5643562"/>
          </a:xfrm>
        </p:spPr>
        <p:txBody>
          <a:bodyPr/>
          <a:lstStyle/>
          <a:p>
            <a:pPr marL="514350" indent="-514350" algn="r" rtl="1">
              <a:lnSpc>
                <a:spcPct val="200000"/>
              </a:lnSpc>
            </a:pPr>
            <a:r>
              <a:rPr lang="fa-IR"/>
              <a:t>درمان دارویی                         داروهای گیاهی</a:t>
            </a:r>
          </a:p>
          <a:p>
            <a:pPr marL="514350" indent="-514350" algn="r" rtl="1">
              <a:lnSpc>
                <a:spcPct val="200000"/>
              </a:lnSpc>
              <a:buNone/>
            </a:pPr>
            <a:r>
              <a:rPr lang="fa-IR"/>
              <a:t>                                               داروهای سنتتیک</a:t>
            </a:r>
          </a:p>
          <a:p>
            <a:pPr marL="514350" indent="-514350" algn="r" rtl="1">
              <a:lnSpc>
                <a:spcPct val="200000"/>
              </a:lnSpc>
              <a:buNone/>
            </a:pPr>
            <a:r>
              <a:rPr lang="fa-IR"/>
              <a:t>                                                دارونما</a:t>
            </a:r>
          </a:p>
          <a:p>
            <a:pPr marL="514350" indent="-514350" algn="r" rtl="1">
              <a:lnSpc>
                <a:spcPct val="200000"/>
              </a:lnSpc>
            </a:pPr>
            <a:r>
              <a:rPr lang="fa-IR"/>
              <a:t>حذف محرک دردناک (عامل)</a:t>
            </a:r>
          </a:p>
        </p:txBody>
      </p:sp>
      <p:cxnSp>
        <p:nvCxnSpPr>
          <p:cNvPr id="5" name="Straight Arrow Connector 4"/>
          <p:cNvCxnSpPr/>
          <p:nvPr/>
        </p:nvCxnSpPr>
        <p:spPr>
          <a:xfrm rot="10800000">
            <a:off x="5453064" y="1928814"/>
            <a:ext cx="2071687" cy="1587"/>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rot="10800000" flipV="1">
            <a:off x="5453064" y="1928813"/>
            <a:ext cx="2071687" cy="17145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rot="10800000" flipV="1">
            <a:off x="5524500" y="1928813"/>
            <a:ext cx="2000250" cy="78581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60298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t>مداخلات غیردارویی</a:t>
            </a:r>
            <a:endParaRPr lang="en-US" dirty="0"/>
          </a:p>
        </p:txBody>
      </p:sp>
      <p:sp>
        <p:nvSpPr>
          <p:cNvPr id="3" name="Content Placeholder 2"/>
          <p:cNvSpPr>
            <a:spLocks noGrp="1"/>
          </p:cNvSpPr>
          <p:nvPr>
            <p:ph idx="1"/>
          </p:nvPr>
        </p:nvSpPr>
        <p:spPr>
          <a:xfrm>
            <a:off x="2063552" y="1844824"/>
            <a:ext cx="8147248" cy="4752528"/>
          </a:xfrm>
        </p:spPr>
        <p:txBody>
          <a:bodyPr>
            <a:normAutofit/>
          </a:bodyPr>
          <a:lstStyle/>
          <a:p>
            <a:pPr algn="r"/>
            <a:r>
              <a:rPr lang="fa-IR" dirty="0"/>
              <a:t>انحراف فکر</a:t>
            </a:r>
          </a:p>
          <a:p>
            <a:pPr algn="r"/>
            <a:r>
              <a:rPr lang="fa-IR" dirty="0"/>
              <a:t>استفاده ازروش های تن آرامی </a:t>
            </a:r>
          </a:p>
          <a:p>
            <a:pPr algn="r"/>
            <a:r>
              <a:rPr lang="fa-IR" dirty="0"/>
              <a:t>لمس درمانی</a:t>
            </a:r>
          </a:p>
          <a:p>
            <a:pPr algn="r"/>
            <a:r>
              <a:rPr lang="fa-IR" dirty="0"/>
              <a:t>طب سوزنی</a:t>
            </a:r>
          </a:p>
          <a:p>
            <a:pPr algn="r"/>
            <a:r>
              <a:rPr lang="fa-IR" dirty="0"/>
              <a:t>طی فشاری</a:t>
            </a:r>
          </a:p>
          <a:p>
            <a:pPr algn="r"/>
            <a:r>
              <a:rPr lang="fa-IR" dirty="0"/>
              <a:t>خواب مصنوعی</a:t>
            </a:r>
          </a:p>
          <a:p>
            <a:pPr algn="r"/>
            <a:r>
              <a:rPr lang="fa-IR" dirty="0"/>
              <a:t>به کاربردن گرماوسرما</a:t>
            </a:r>
          </a:p>
          <a:p>
            <a:pPr algn="r"/>
            <a:r>
              <a:rPr lang="fa-IR" dirty="0"/>
              <a:t>تحریک الکتریکی عصب ازطریق پوست</a:t>
            </a:r>
          </a:p>
          <a:p>
            <a:pPr algn="r">
              <a:buNone/>
            </a:pPr>
            <a:r>
              <a:rPr lang="fa-IR" dirty="0"/>
              <a:t> </a:t>
            </a:r>
          </a:p>
          <a:p>
            <a:pPr algn="r"/>
            <a:endParaRPr lang="en-US" dirty="0"/>
          </a:p>
        </p:txBody>
      </p:sp>
    </p:spTree>
    <p:extLst>
      <p:ext uri="{BB962C8B-B14F-4D97-AF65-F5344CB8AC3E}">
        <p14:creationId xmlns:p14="http://schemas.microsoft.com/office/powerpoint/2010/main" val="3407425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5560" y="685802"/>
            <a:ext cx="7618040" cy="5839543"/>
          </a:xfrm>
        </p:spPr>
        <p:txBody>
          <a:bodyPr>
            <a:normAutofit/>
          </a:bodyPr>
          <a:lstStyle/>
          <a:p>
            <a:pPr marL="18288" indent="0">
              <a:buNone/>
            </a:pPr>
            <a:r>
              <a:rPr lang="fa-IR" sz="3600" dirty="0"/>
              <a:t>روشهای تسکین درد</a:t>
            </a:r>
          </a:p>
          <a:p>
            <a:r>
              <a:rPr lang="fa-IR" dirty="0"/>
              <a:t>هیپنوتیزم</a:t>
            </a:r>
          </a:p>
          <a:p>
            <a:r>
              <a:rPr lang="fa-IR" dirty="0"/>
              <a:t>استفاده از گرما</a:t>
            </a:r>
          </a:p>
          <a:p>
            <a:r>
              <a:rPr lang="fa-IR" dirty="0"/>
              <a:t>استفاده از سرما</a:t>
            </a:r>
          </a:p>
          <a:p>
            <a:r>
              <a:rPr lang="fa-IR" dirty="0"/>
              <a:t>ماساژ</a:t>
            </a:r>
          </a:p>
          <a:p>
            <a:r>
              <a:rPr lang="fa-IR" dirty="0"/>
              <a:t>طب سوزنی</a:t>
            </a:r>
          </a:p>
          <a:p>
            <a:r>
              <a:rPr lang="fa-IR" dirty="0"/>
              <a:t>تنس</a:t>
            </a:r>
          </a:p>
          <a:p>
            <a:r>
              <a:rPr lang="fa-IR" dirty="0"/>
              <a:t>موسیقی درمانی</a:t>
            </a:r>
          </a:p>
          <a:p>
            <a:r>
              <a:rPr lang="fa-IR" dirty="0"/>
              <a:t>دارونما</a:t>
            </a:r>
          </a:p>
          <a:p>
            <a:r>
              <a:rPr lang="fa-IR" dirty="0"/>
              <a:t>آرام سازی عضلانی </a:t>
            </a:r>
          </a:p>
          <a:p>
            <a:r>
              <a:rPr lang="fa-IR" dirty="0"/>
              <a:t>لمس</a:t>
            </a:r>
          </a:p>
          <a:p>
            <a:endParaRPr lang="fa-IR" dirty="0"/>
          </a:p>
        </p:txBody>
      </p:sp>
    </p:spTree>
    <p:extLst>
      <p:ext uri="{BB962C8B-B14F-4D97-AF65-F5344CB8AC3E}">
        <p14:creationId xmlns:p14="http://schemas.microsoft.com/office/powerpoint/2010/main" val="288657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circle(in)">
                                      <p:cBhvr>
                                        <p:cTn id="15" dur="2000"/>
                                        <p:tgtEl>
                                          <p:spTgt spid="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circle(in)">
                                      <p:cBhvr>
                                        <p:cTn id="18" dur="2000"/>
                                        <p:tgtEl>
                                          <p:spTgt spid="2">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circle(in)">
                                      <p:cBhvr>
                                        <p:cTn id="21" dur="2000"/>
                                        <p:tgtEl>
                                          <p:spTgt spid="2">
                                            <p:txEl>
                                              <p:pRg st="4" end="4"/>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circle(in)">
                                      <p:cBhvr>
                                        <p:cTn id="24" dur="2000"/>
                                        <p:tgtEl>
                                          <p:spTgt spid="2">
                                            <p:txEl>
                                              <p:pRg st="5" end="5"/>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circle(in)">
                                      <p:cBhvr>
                                        <p:cTn id="27" dur="2000"/>
                                        <p:tgtEl>
                                          <p:spTgt spid="2">
                                            <p:txEl>
                                              <p:pRg st="6" end="6"/>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circle(in)">
                                      <p:cBhvr>
                                        <p:cTn id="30" dur="2000"/>
                                        <p:tgtEl>
                                          <p:spTgt spid="2">
                                            <p:txEl>
                                              <p:pRg st="7" end="7"/>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circle(in)">
                                      <p:cBhvr>
                                        <p:cTn id="33" dur="2000"/>
                                        <p:tgtEl>
                                          <p:spTgt spid="2">
                                            <p:txEl>
                                              <p:pRg st="8" end="8"/>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circle(in)">
                                      <p:cBhvr>
                                        <p:cTn id="36" dur="2000"/>
                                        <p:tgtEl>
                                          <p:spTgt spid="2">
                                            <p:txEl>
                                              <p:pRg st="9" end="9"/>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circle(in)">
                                      <p:cBhvr>
                                        <p:cTn id="39"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فیزیولوژی درد</a:t>
            </a:r>
            <a:endParaRPr lang="en-US" dirty="0"/>
          </a:p>
        </p:txBody>
      </p:sp>
      <p:sp>
        <p:nvSpPr>
          <p:cNvPr id="3" name="Content Placeholder 2"/>
          <p:cNvSpPr>
            <a:spLocks noGrp="1"/>
          </p:cNvSpPr>
          <p:nvPr>
            <p:ph idx="1"/>
          </p:nvPr>
        </p:nvSpPr>
        <p:spPr>
          <a:xfrm>
            <a:off x="1524000" y="1214438"/>
            <a:ext cx="8129588" cy="5643562"/>
          </a:xfrm>
        </p:spPr>
        <p:txBody>
          <a:bodyPr>
            <a:normAutofit/>
          </a:bodyPr>
          <a:lstStyle/>
          <a:p>
            <a:pPr marL="274320" indent="-274320" algn="r" rtl="1" eaLnBrk="1" fontAlgn="auto" hangingPunct="1">
              <a:lnSpc>
                <a:spcPct val="150000"/>
              </a:lnSpc>
              <a:spcAft>
                <a:spcPts val="0"/>
              </a:spcAft>
              <a:buFont typeface="Wingdings 2"/>
              <a:buChar char=""/>
              <a:defRPr/>
            </a:pPr>
            <a:r>
              <a:rPr lang="fa-IR" b="1" dirty="0"/>
              <a:t>فرآیند درد در چهار مرحله قابل بررسی است:</a:t>
            </a:r>
          </a:p>
          <a:p>
            <a:pPr marL="514350" indent="-514350" algn="r" rtl="1" eaLnBrk="1" fontAlgn="auto" hangingPunct="1">
              <a:lnSpc>
                <a:spcPct val="200000"/>
              </a:lnSpc>
              <a:spcAft>
                <a:spcPts val="0"/>
              </a:spcAft>
              <a:buFont typeface="+mj-lt"/>
              <a:buAutoNum type="arabicPeriod"/>
              <a:defRPr/>
            </a:pPr>
            <a:r>
              <a:rPr lang="fa-IR" b="1" dirty="0"/>
              <a:t>تبدیل یا بروز (</a:t>
            </a:r>
            <a:r>
              <a:rPr lang="en-US" b="1" dirty="0"/>
              <a:t>Transduction</a:t>
            </a:r>
            <a:r>
              <a:rPr lang="fa-IR" b="1" dirty="0"/>
              <a:t>)</a:t>
            </a:r>
          </a:p>
          <a:p>
            <a:pPr marL="514350" indent="-514350" algn="r" rtl="1" eaLnBrk="1" fontAlgn="auto" hangingPunct="1">
              <a:lnSpc>
                <a:spcPct val="200000"/>
              </a:lnSpc>
              <a:spcAft>
                <a:spcPts val="0"/>
              </a:spcAft>
              <a:buFont typeface="+mj-lt"/>
              <a:buAutoNum type="arabicPeriod"/>
              <a:defRPr/>
            </a:pPr>
            <a:r>
              <a:rPr lang="fa-IR" b="1" dirty="0"/>
              <a:t>انتقال (</a:t>
            </a:r>
            <a:r>
              <a:rPr lang="en-US" b="1" dirty="0"/>
              <a:t>transmission</a:t>
            </a:r>
            <a:r>
              <a:rPr lang="fa-IR" b="1" dirty="0"/>
              <a:t>)</a:t>
            </a:r>
          </a:p>
          <a:p>
            <a:pPr marL="514350" indent="-514350" algn="r" rtl="1" eaLnBrk="1" fontAlgn="auto" hangingPunct="1">
              <a:lnSpc>
                <a:spcPct val="200000"/>
              </a:lnSpc>
              <a:spcAft>
                <a:spcPts val="0"/>
              </a:spcAft>
              <a:buFont typeface="+mj-lt"/>
              <a:buAutoNum type="arabicPeriod"/>
              <a:defRPr/>
            </a:pPr>
            <a:r>
              <a:rPr lang="fa-IR" b="1" dirty="0"/>
              <a:t>درک (</a:t>
            </a:r>
            <a:r>
              <a:rPr lang="en-US" b="1" dirty="0"/>
              <a:t>perception</a:t>
            </a:r>
            <a:r>
              <a:rPr lang="fa-IR" b="1" dirty="0"/>
              <a:t>)</a:t>
            </a:r>
          </a:p>
          <a:p>
            <a:pPr marL="514350" indent="-514350" algn="r" rtl="1" eaLnBrk="1" fontAlgn="auto" hangingPunct="1">
              <a:lnSpc>
                <a:spcPct val="200000"/>
              </a:lnSpc>
              <a:spcAft>
                <a:spcPts val="0"/>
              </a:spcAft>
              <a:buFont typeface="+mj-lt"/>
              <a:buAutoNum type="arabicPeriod"/>
              <a:defRPr/>
            </a:pPr>
            <a:r>
              <a:rPr lang="fa-IR" b="1" dirty="0"/>
              <a:t>تعدیل (</a:t>
            </a:r>
            <a:r>
              <a:rPr lang="en-US" b="1" dirty="0"/>
              <a:t>modulation</a:t>
            </a:r>
            <a:r>
              <a:rPr lang="fa-IR" b="1" dirty="0"/>
              <a:t>)</a:t>
            </a:r>
          </a:p>
          <a:p>
            <a:pPr marL="274320" indent="-274320" algn="r" rtl="1" eaLnBrk="1" fontAlgn="auto" hangingPunct="1">
              <a:spcAft>
                <a:spcPts val="0"/>
              </a:spcAft>
              <a:buFont typeface="Wingdings 2"/>
              <a:buChar char=""/>
              <a:defRPr/>
            </a:pPr>
            <a:endParaRPr lang="en-US" b="1" dirty="0"/>
          </a:p>
        </p:txBody>
      </p:sp>
    </p:spTree>
    <p:extLst>
      <p:ext uri="{BB962C8B-B14F-4D97-AF65-F5344CB8AC3E}">
        <p14:creationId xmlns:p14="http://schemas.microsoft.com/office/powerpoint/2010/main" val="32172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47528" y="1142984"/>
            <a:ext cx="8496944" cy="5238344"/>
          </a:xfrm>
        </p:spPr>
        <p:txBody>
          <a:bodyPr>
            <a:normAutofit/>
          </a:bodyPr>
          <a:lstStyle/>
          <a:p>
            <a:pPr marL="18288" indent="0">
              <a:buNone/>
            </a:pPr>
            <a:r>
              <a:rPr lang="fa-IR" sz="4000" dirty="0"/>
              <a:t>هیپنوتیزم</a:t>
            </a:r>
          </a:p>
          <a:p>
            <a:pPr marL="18288" indent="0">
              <a:buNone/>
            </a:pPr>
            <a:endParaRPr lang="fa-IR" sz="4000" dirty="0"/>
          </a:p>
          <a:p>
            <a:pPr algn="r" rtl="1"/>
            <a:r>
              <a:rPr lang="fa-IR" sz="3200" dirty="0"/>
              <a:t>ناشی از تغییر هوشیاری است که با انفعال بسیار نسبت به القائات مشخص می شود.</a:t>
            </a:r>
          </a:p>
          <a:p>
            <a:pPr algn="r" rtl="1"/>
            <a:r>
              <a:rPr lang="fa-IR" sz="3200" dirty="0"/>
              <a:t>هیپنوتیزم سبب کاهش ترس و اضطراب شده و در کسانی که درد آنها جنبه روحی و روانی دارد موثر است.</a:t>
            </a:r>
          </a:p>
          <a:p>
            <a:endParaRPr lang="fa-IR" sz="3200" dirty="0"/>
          </a:p>
        </p:txBody>
      </p:sp>
    </p:spTree>
    <p:extLst>
      <p:ext uri="{BB962C8B-B14F-4D97-AF65-F5344CB8AC3E}">
        <p14:creationId xmlns:p14="http://schemas.microsoft.com/office/powerpoint/2010/main" val="219752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barn(inVertical)">
                                      <p:cBhvr>
                                        <p:cTn id="10" dur="500"/>
                                        <p:tgtEl>
                                          <p:spTgt spid="2">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112" y="452718"/>
            <a:ext cx="9041228" cy="103873"/>
          </a:xfrm>
        </p:spPr>
        <p:txBody>
          <a:bodyPr/>
          <a:lstStyle/>
          <a:p>
            <a:endParaRPr lang="fa-IR" dirty="0"/>
          </a:p>
        </p:txBody>
      </p:sp>
      <p:sp>
        <p:nvSpPr>
          <p:cNvPr id="2" name="Content Placeholder 1"/>
          <p:cNvSpPr>
            <a:spLocks noGrp="1"/>
          </p:cNvSpPr>
          <p:nvPr>
            <p:ph idx="1"/>
          </p:nvPr>
        </p:nvSpPr>
        <p:spPr>
          <a:xfrm>
            <a:off x="1919536" y="1500174"/>
            <a:ext cx="8280920" cy="3513002"/>
          </a:xfrm>
        </p:spPr>
        <p:txBody>
          <a:bodyPr>
            <a:normAutofit/>
          </a:bodyPr>
          <a:lstStyle/>
          <a:p>
            <a:pPr marL="18288" indent="0">
              <a:buNone/>
            </a:pPr>
            <a:r>
              <a:rPr lang="fa-IR" sz="4000" dirty="0"/>
              <a:t>استفاده از گرمای موضعی: </a:t>
            </a:r>
          </a:p>
          <a:p>
            <a:pPr algn="r" rtl="1"/>
            <a:r>
              <a:rPr lang="fa-IR" dirty="0"/>
              <a:t>با افزایش سرعت جریان خون باعث دور کردن مواد زائد متابولیکی می شود که عامل ایجاد کننده دردند.</a:t>
            </a:r>
          </a:p>
          <a:p>
            <a:endParaRPr lang="fa-IR" dirty="0"/>
          </a:p>
          <a:p>
            <a:pPr marL="18288" indent="0">
              <a:buNone/>
            </a:pPr>
            <a:r>
              <a:rPr lang="fa-IR" sz="4000" dirty="0"/>
              <a:t>استفاده از سرمای موضعی:</a:t>
            </a:r>
          </a:p>
          <a:p>
            <a:pPr algn="r" rtl="1"/>
            <a:r>
              <a:rPr lang="fa-IR" dirty="0"/>
              <a:t>باعث از کار افتادن انتهای اعصاب حسی شده از انتقال درد جلوگیری می کند.</a:t>
            </a:r>
          </a:p>
          <a:p>
            <a:endParaRPr lang="fa-IR" dirty="0"/>
          </a:p>
        </p:txBody>
      </p:sp>
    </p:spTree>
    <p:extLst>
      <p:ext uri="{BB962C8B-B14F-4D97-AF65-F5344CB8AC3E}">
        <p14:creationId xmlns:p14="http://schemas.microsoft.com/office/powerpoint/2010/main" val="367155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arn(inVertical)">
                                      <p:cBhvr>
                                        <p:cTn id="15" dur="500"/>
                                        <p:tgtEl>
                                          <p:spTgt spid="2">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3512" y="332656"/>
            <a:ext cx="4464496" cy="6395260"/>
          </a:xfrm>
          <a:prstGeom prst="rect">
            <a:avLst/>
          </a:prstGeom>
        </p:spPr>
      </p:pic>
      <p:sp>
        <p:nvSpPr>
          <p:cNvPr id="2" name="Content Placeholder 1"/>
          <p:cNvSpPr>
            <a:spLocks noGrp="1"/>
          </p:cNvSpPr>
          <p:nvPr>
            <p:ph idx="1"/>
          </p:nvPr>
        </p:nvSpPr>
        <p:spPr>
          <a:xfrm>
            <a:off x="6276150" y="620689"/>
            <a:ext cx="4068322" cy="5983559"/>
          </a:xfrm>
        </p:spPr>
        <p:txBody>
          <a:bodyPr/>
          <a:lstStyle/>
          <a:p>
            <a:pPr marL="18288" indent="0">
              <a:buNone/>
            </a:pPr>
            <a:r>
              <a:rPr lang="fa-IR" sz="4000" dirty="0"/>
              <a:t>ماساژ</a:t>
            </a:r>
          </a:p>
          <a:p>
            <a:pPr>
              <a:lnSpc>
                <a:spcPct val="150000"/>
              </a:lnSpc>
            </a:pPr>
            <a:r>
              <a:rPr lang="fa-IR" dirty="0"/>
              <a:t>سابقه طولانی در درمان درد دارد. مانند گرما موجب افزایش جریان خون در یک قسمت شده مواد حاصل از متابولیسم سلولی را دور می کند.</a:t>
            </a:r>
          </a:p>
          <a:p>
            <a:endParaRPr lang="fa-IR" dirty="0"/>
          </a:p>
          <a:p>
            <a:pPr marL="0" indent="0">
              <a:buNone/>
            </a:pPr>
            <a:endParaRPr lang="fa-IR" dirty="0"/>
          </a:p>
          <a:p>
            <a:endParaRPr lang="fa-IR" dirty="0"/>
          </a:p>
        </p:txBody>
      </p:sp>
    </p:spTree>
    <p:extLst>
      <p:ext uri="{BB962C8B-B14F-4D97-AF65-F5344CB8AC3E}">
        <p14:creationId xmlns:p14="http://schemas.microsoft.com/office/powerpoint/2010/main" val="108502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images.jpg"/>
          <p:cNvPicPr>
            <a:picLocks noGrp="1" noChangeAspect="1"/>
          </p:cNvPicPr>
          <p:nvPr>
            <p:ph idx="1"/>
          </p:nvPr>
        </p:nvPicPr>
        <p:blipFill>
          <a:blip r:embed="rId2"/>
          <a:stretch>
            <a:fillRect/>
          </a:stretch>
        </p:blipFill>
        <p:spPr>
          <a:xfrm>
            <a:off x="2095472" y="0"/>
            <a:ext cx="8572528" cy="6858000"/>
          </a:xfrm>
        </p:spPr>
      </p:pic>
    </p:spTree>
    <p:extLst>
      <p:ext uri="{BB962C8B-B14F-4D97-AF65-F5344CB8AC3E}">
        <p14:creationId xmlns:p14="http://schemas.microsoft.com/office/powerpoint/2010/main" val="14526237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a:p>
        </p:txBody>
      </p:sp>
      <p:sp>
        <p:nvSpPr>
          <p:cNvPr id="2" name="Content Placeholder 1"/>
          <p:cNvSpPr>
            <a:spLocks noGrp="1"/>
          </p:cNvSpPr>
          <p:nvPr>
            <p:ph idx="1"/>
          </p:nvPr>
        </p:nvSpPr>
        <p:spPr>
          <a:xfrm>
            <a:off x="1919536" y="1428736"/>
            <a:ext cx="8352928" cy="3800464"/>
          </a:xfrm>
        </p:spPr>
        <p:txBody>
          <a:bodyPr/>
          <a:lstStyle/>
          <a:p>
            <a:pPr marL="18288" indent="0">
              <a:buNone/>
            </a:pPr>
            <a:r>
              <a:rPr lang="fa-IR" sz="4000" dirty="0"/>
              <a:t>طب سوزنی:</a:t>
            </a:r>
          </a:p>
          <a:p>
            <a:r>
              <a:rPr lang="fa-IR" dirty="0"/>
              <a:t>قرن ها در چین برای درمان اختلالات مختلف و تسکین درد بکار رفته است.</a:t>
            </a:r>
          </a:p>
          <a:p>
            <a:r>
              <a:rPr lang="fa-IR" dirty="0"/>
              <a:t>اخیرا برای جراحی بی درد از آن استفاده شده است.</a:t>
            </a:r>
          </a:p>
          <a:p>
            <a:r>
              <a:rPr lang="fa-IR" dirty="0"/>
              <a:t>شامل وارد کردن سوزن های نازک بلند به نواحی خاصی از پوست است .</a:t>
            </a:r>
          </a:p>
          <a:p>
            <a:endParaRPr lang="fa-IR" dirty="0"/>
          </a:p>
          <a:p>
            <a:endParaRPr lang="fa-IR" dirty="0"/>
          </a:p>
        </p:txBody>
      </p:sp>
    </p:spTree>
    <p:extLst>
      <p:ext uri="{BB962C8B-B14F-4D97-AF65-F5344CB8AC3E}">
        <p14:creationId xmlns:p14="http://schemas.microsoft.com/office/powerpoint/2010/main" val="303648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descr="untitled.bmp"/>
          <p:cNvPicPr>
            <a:picLocks noGrp="1" noChangeAspect="1"/>
          </p:cNvPicPr>
          <p:nvPr>
            <p:ph idx="1"/>
          </p:nvPr>
        </p:nvPicPr>
        <p:blipFill>
          <a:blip r:embed="rId2"/>
          <a:stretch>
            <a:fillRect/>
          </a:stretch>
        </p:blipFill>
        <p:spPr>
          <a:xfrm>
            <a:off x="2381224" y="428604"/>
            <a:ext cx="7072362" cy="5786478"/>
          </a:xfrm>
        </p:spPr>
      </p:pic>
    </p:spTree>
    <p:extLst>
      <p:ext uri="{BB962C8B-B14F-4D97-AF65-F5344CB8AC3E}">
        <p14:creationId xmlns:p14="http://schemas.microsoft.com/office/powerpoint/2010/main" val="21116251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03512" y="685802"/>
            <a:ext cx="8496944" cy="3657599"/>
          </a:xfrm>
        </p:spPr>
        <p:txBody>
          <a:bodyPr/>
          <a:lstStyle/>
          <a:p>
            <a:pPr marL="18288" indent="0">
              <a:buNone/>
            </a:pPr>
            <a:r>
              <a:rPr lang="fa-IR" sz="4000" dirty="0"/>
              <a:t>تنس </a:t>
            </a:r>
          </a:p>
          <a:p>
            <a:pPr algn="just" rtl="1"/>
            <a:r>
              <a:rPr lang="fa-IR" dirty="0"/>
              <a:t>یک روش غیرتهاجمی که موجب تحریک الکتریکی فیبرهای با قطر بزرگ جهت انتقال تحریکات دردناک به تعداد بیشتری از فیبرها با قطر کوچک می شود.</a:t>
            </a:r>
          </a:p>
          <a:p>
            <a:pPr marL="18288" indent="0">
              <a:buNone/>
            </a:pPr>
            <a:endParaRPr lang="fa-IR" dirty="0"/>
          </a:p>
        </p:txBody>
      </p:sp>
    </p:spTree>
    <p:extLst>
      <p:ext uri="{BB962C8B-B14F-4D97-AF65-F5344CB8AC3E}">
        <p14:creationId xmlns:p14="http://schemas.microsoft.com/office/powerpoint/2010/main" val="336530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3552" y="1571612"/>
            <a:ext cx="8136904" cy="4017628"/>
          </a:xfrm>
        </p:spPr>
        <p:txBody>
          <a:bodyPr/>
          <a:lstStyle/>
          <a:p>
            <a:pPr marL="18288" indent="0" algn="r">
              <a:buNone/>
            </a:pPr>
            <a:r>
              <a:rPr lang="fa-IR" sz="4000" dirty="0"/>
              <a:t>موسیقی درمانی:</a:t>
            </a:r>
          </a:p>
          <a:p>
            <a:pPr algn="r" rtl="1"/>
            <a:r>
              <a:rPr lang="fa-IR" dirty="0"/>
              <a:t>دو محرک جدا در سیستم عصبی در یک زمان می توانند اثر یکدیگر را خنثی کنند.</a:t>
            </a:r>
          </a:p>
          <a:p>
            <a:pPr marL="18288" indent="0">
              <a:buNone/>
            </a:pPr>
            <a:endParaRPr lang="fa-IR" dirty="0"/>
          </a:p>
          <a:p>
            <a:pPr marL="18288" indent="0" algn="r">
              <a:buNone/>
            </a:pPr>
            <a:r>
              <a:rPr lang="fa-IR" sz="4000" dirty="0"/>
              <a:t>آرام سازی عضلانی </a:t>
            </a:r>
          </a:p>
          <a:p>
            <a:pPr algn="r" rtl="1"/>
            <a:r>
              <a:rPr lang="fa-IR" dirty="0"/>
              <a:t>به معنای شلی عضلات و کاهش تنفس و اضطراب است که بدنبال کاهش اضطراب تسکین درد رخ می دهد.</a:t>
            </a:r>
          </a:p>
          <a:p>
            <a:endParaRPr lang="fa-IR" dirty="0"/>
          </a:p>
          <a:p>
            <a:endParaRPr lang="fa-IR" dirty="0"/>
          </a:p>
        </p:txBody>
      </p:sp>
    </p:spTree>
    <p:extLst>
      <p:ext uri="{BB962C8B-B14F-4D97-AF65-F5344CB8AC3E}">
        <p14:creationId xmlns:p14="http://schemas.microsoft.com/office/powerpoint/2010/main" val="47445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circle(in)">
                                      <p:cBhvr>
                                        <p:cTn id="15" dur="2000"/>
                                        <p:tgtEl>
                                          <p:spTgt spid="2">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circle(in)">
                                      <p:cBhvr>
                                        <p:cTn id="18"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111" y="452718"/>
            <a:ext cx="9133993" cy="64117"/>
          </a:xfrm>
        </p:spPr>
        <p:txBody>
          <a:bodyPr/>
          <a:lstStyle/>
          <a:p>
            <a:pPr algn="r"/>
            <a:endParaRPr lang="fa-IR" dirty="0"/>
          </a:p>
        </p:txBody>
      </p:sp>
      <p:sp>
        <p:nvSpPr>
          <p:cNvPr id="2" name="Content Placeholder 1"/>
          <p:cNvSpPr>
            <a:spLocks noGrp="1"/>
          </p:cNvSpPr>
          <p:nvPr>
            <p:ph idx="1"/>
          </p:nvPr>
        </p:nvSpPr>
        <p:spPr>
          <a:xfrm>
            <a:off x="1919536" y="685802"/>
            <a:ext cx="8424936" cy="4255367"/>
          </a:xfrm>
        </p:spPr>
        <p:txBody>
          <a:bodyPr/>
          <a:lstStyle/>
          <a:p>
            <a:pPr marL="18288" indent="0" algn="ctr">
              <a:buNone/>
            </a:pPr>
            <a:r>
              <a:rPr lang="fa-IR" sz="4000" dirty="0"/>
              <a:t>لمس</a:t>
            </a:r>
          </a:p>
          <a:p>
            <a:pPr algn="r" rtl="1"/>
            <a:r>
              <a:rPr lang="fa-IR" dirty="0"/>
              <a:t>به عنوان یک برنامه مراقبت پرستاری برای تسکین درد معرفی شده است.</a:t>
            </a:r>
          </a:p>
          <a:p>
            <a:pPr algn="r" rtl="1"/>
            <a:r>
              <a:rPr lang="fa-IR" dirty="0"/>
              <a:t>یک درمان متناوب است که توسط دستهای یک فرد انرژی بطور مستقیم از او به بیمار منتقل شده و موجب ترمیم یا تسکین درد می گردد.</a:t>
            </a:r>
          </a:p>
          <a:p>
            <a:endParaRPr lang="fa-IR" dirty="0"/>
          </a:p>
        </p:txBody>
      </p:sp>
    </p:spTree>
    <p:extLst>
      <p:ext uri="{BB962C8B-B14F-4D97-AF65-F5344CB8AC3E}">
        <p14:creationId xmlns:p14="http://schemas.microsoft.com/office/powerpoint/2010/main" val="378942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63552" y="764704"/>
            <a:ext cx="8064896" cy="5688632"/>
          </a:xfrm>
        </p:spPr>
        <p:txBody>
          <a:bodyPr>
            <a:normAutofit/>
          </a:bodyPr>
          <a:lstStyle/>
          <a:p>
            <a:pPr marL="18288" indent="0">
              <a:buNone/>
            </a:pPr>
            <a:r>
              <a:rPr lang="fa-IR" sz="3200" dirty="0"/>
              <a:t>تجویز ضد دردها</a:t>
            </a:r>
          </a:p>
          <a:p>
            <a:r>
              <a:rPr lang="fa-IR" sz="3200" dirty="0"/>
              <a:t>1-	شل کننده های عضلانی مثل پروبانتین و گروه بلادونا</a:t>
            </a:r>
          </a:p>
          <a:p>
            <a:r>
              <a:rPr lang="fa-IR" sz="3200" dirty="0"/>
              <a:t>2-	گشادکننده های عروقی مثل نیتروگلیسرین</a:t>
            </a:r>
          </a:p>
          <a:p>
            <a:r>
              <a:rPr lang="fa-IR" sz="3200" dirty="0"/>
              <a:t>3-	داروهای ضدالتهاب مثل ایندومتاسین، ایبوپروفن</a:t>
            </a:r>
          </a:p>
          <a:p>
            <a:r>
              <a:rPr lang="fa-IR" sz="3200" dirty="0"/>
              <a:t>4-	داروهای ضد درد غیرنارکوتیک مثل استامینوفن، </a:t>
            </a:r>
            <a:r>
              <a:rPr lang="en-US" sz="3200" dirty="0"/>
              <a:t>NSIDS </a:t>
            </a:r>
          </a:p>
          <a:p>
            <a:r>
              <a:rPr lang="en-US" sz="3200" dirty="0"/>
              <a:t>5-	</a:t>
            </a:r>
            <a:r>
              <a:rPr lang="fa-IR" sz="3200" dirty="0"/>
              <a:t>داروهای مسکن مخدر مثل مرفین، کدئین، متادون</a:t>
            </a:r>
          </a:p>
          <a:p>
            <a:r>
              <a:rPr lang="fa-IR" sz="3200" dirty="0"/>
              <a:t>6-	داروهای مسکن کمکی مثل ضدتشنج ها و ضد افسردگی ها</a:t>
            </a:r>
          </a:p>
          <a:p>
            <a:endParaRPr lang="fa-IR" sz="3200" dirty="0"/>
          </a:p>
          <a:p>
            <a:endParaRPr lang="fa-IR" dirty="0"/>
          </a:p>
        </p:txBody>
      </p:sp>
    </p:spTree>
    <p:extLst>
      <p:ext uri="{BB962C8B-B14F-4D97-AF65-F5344CB8AC3E}">
        <p14:creationId xmlns:p14="http://schemas.microsoft.com/office/powerpoint/2010/main" val="37626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تبدیل یا بروز (</a:t>
            </a:r>
            <a:r>
              <a:rPr lang="en-US" dirty="0"/>
              <a:t>Transduction</a:t>
            </a:r>
            <a:r>
              <a:rPr lang="fa-IR" dirty="0"/>
              <a:t>)</a:t>
            </a:r>
            <a:endParaRPr lang="en-US" dirty="0"/>
          </a:p>
        </p:txBody>
      </p:sp>
      <p:sp>
        <p:nvSpPr>
          <p:cNvPr id="10243" name="Content Placeholder 2"/>
          <p:cNvSpPr>
            <a:spLocks noGrp="1"/>
          </p:cNvSpPr>
          <p:nvPr>
            <p:ph idx="1"/>
          </p:nvPr>
        </p:nvSpPr>
        <p:spPr>
          <a:xfrm>
            <a:off x="1524000" y="1214438"/>
            <a:ext cx="8129588" cy="5643562"/>
          </a:xfrm>
        </p:spPr>
        <p:txBody>
          <a:bodyPr/>
          <a:lstStyle/>
          <a:p>
            <a:pPr algn="r" rtl="1" eaLnBrk="1" hangingPunct="1">
              <a:lnSpc>
                <a:spcPct val="200000"/>
              </a:lnSpc>
            </a:pPr>
            <a:r>
              <a:rPr lang="fa-IR" altLang="en-US" b="1" dirty="0"/>
              <a:t>محرک ایجاد کننده درد (شیمیایی، حرارتی ، مکانیکی)</a:t>
            </a:r>
          </a:p>
          <a:p>
            <a:pPr algn="r" rtl="1" eaLnBrk="1" hangingPunct="1">
              <a:lnSpc>
                <a:spcPct val="200000"/>
              </a:lnSpc>
            </a:pPr>
            <a:r>
              <a:rPr lang="fa-IR" altLang="en-US" b="1" dirty="0"/>
              <a:t>آسیب سلولی</a:t>
            </a:r>
          </a:p>
          <a:p>
            <a:pPr algn="r" rtl="1" eaLnBrk="1" hangingPunct="1">
              <a:lnSpc>
                <a:spcPct val="200000"/>
              </a:lnSpc>
            </a:pPr>
            <a:r>
              <a:rPr lang="fa-IR" altLang="en-US" b="1" dirty="0"/>
              <a:t>آزاد شدن واسطه های شیمیایی (برادی کینین، هیستامین،                 </a:t>
            </a:r>
            <a:r>
              <a:rPr lang="en-US" altLang="en-US" b="1" dirty="0" err="1"/>
              <a:t>pg,k</a:t>
            </a:r>
            <a:r>
              <a:rPr lang="en-US" altLang="en-US" b="1" dirty="0"/>
              <a:t>,</a:t>
            </a:r>
            <a:r>
              <a:rPr lang="fa-IR" altLang="en-US" b="1" dirty="0"/>
              <a:t>   و    </a:t>
            </a:r>
            <a:r>
              <a:rPr lang="en-US" altLang="en-US" b="1" dirty="0"/>
              <a:t>p substance </a:t>
            </a:r>
            <a:r>
              <a:rPr lang="fa-IR" altLang="en-US" b="1" dirty="0"/>
              <a:t>)</a:t>
            </a:r>
          </a:p>
          <a:p>
            <a:pPr algn="r" rtl="1" eaLnBrk="1" hangingPunct="1">
              <a:lnSpc>
                <a:spcPct val="200000"/>
              </a:lnSpc>
            </a:pPr>
            <a:r>
              <a:rPr lang="fa-IR" altLang="en-US" b="1" dirty="0"/>
              <a:t>تجمع این مواد در اطراف رشته های عصبی مربوط به درد</a:t>
            </a:r>
          </a:p>
          <a:p>
            <a:pPr algn="r" rtl="1" eaLnBrk="1" hangingPunct="1">
              <a:lnSpc>
                <a:spcPct val="200000"/>
              </a:lnSpc>
            </a:pPr>
            <a:r>
              <a:rPr lang="fa-IR" altLang="en-US" b="1" dirty="0"/>
              <a:t>انتظار بیشتر درد و ایجاد پاسخهای التهابی</a:t>
            </a:r>
          </a:p>
          <a:p>
            <a:pPr algn="r" rtl="1" eaLnBrk="1" hangingPunct="1">
              <a:lnSpc>
                <a:spcPct val="150000"/>
              </a:lnSpc>
              <a:buFont typeface="Wingdings 2" panose="05020102010507070707" pitchFamily="18" charset="2"/>
              <a:buNone/>
            </a:pPr>
            <a:endParaRPr lang="fa-IR" altLang="en-US" sz="2400" b="1" dirty="0">
              <a:solidFill>
                <a:srgbClr val="00B050"/>
              </a:solidFill>
            </a:endParaRPr>
          </a:p>
        </p:txBody>
      </p:sp>
      <p:cxnSp>
        <p:nvCxnSpPr>
          <p:cNvPr id="5" name="Straight Arrow Connector 4"/>
          <p:cNvCxnSpPr/>
          <p:nvPr/>
        </p:nvCxnSpPr>
        <p:spPr>
          <a:xfrm rot="10800000" flipV="1">
            <a:off x="8453439" y="1928813"/>
            <a:ext cx="714375" cy="5715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6" name="Straight Arrow Connector 5"/>
          <p:cNvCxnSpPr/>
          <p:nvPr/>
        </p:nvCxnSpPr>
        <p:spPr>
          <a:xfrm rot="10800000" flipV="1">
            <a:off x="7607301" y="2716213"/>
            <a:ext cx="714375" cy="5715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7" name="Straight Arrow Connector 6"/>
          <p:cNvCxnSpPr/>
          <p:nvPr/>
        </p:nvCxnSpPr>
        <p:spPr>
          <a:xfrm rot="10800000" flipV="1">
            <a:off x="6096001" y="4429125"/>
            <a:ext cx="714375" cy="5715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8" name="Straight Arrow Connector 7"/>
          <p:cNvCxnSpPr/>
          <p:nvPr/>
        </p:nvCxnSpPr>
        <p:spPr>
          <a:xfrm rot="10800000" flipV="1">
            <a:off x="5167314" y="5286375"/>
            <a:ext cx="714375" cy="57150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6598370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75520" y="764704"/>
            <a:ext cx="8496944" cy="5256584"/>
          </a:xfrm>
        </p:spPr>
        <p:txBody>
          <a:bodyPr>
            <a:normAutofit fontScale="77500" lnSpcReduction="20000"/>
          </a:bodyPr>
          <a:lstStyle/>
          <a:p>
            <a:pPr marL="18288" indent="0">
              <a:buNone/>
            </a:pPr>
            <a:r>
              <a:rPr lang="fa-IR" sz="4000" dirty="0"/>
              <a:t>ارزشیابی درمان</a:t>
            </a:r>
          </a:p>
          <a:p>
            <a:pPr marL="18288" indent="0">
              <a:buNone/>
            </a:pPr>
            <a:endParaRPr lang="fa-IR" sz="4000" dirty="0"/>
          </a:p>
          <a:p>
            <a:r>
              <a:rPr lang="fa-IR" dirty="0"/>
              <a:t>1-	</a:t>
            </a:r>
            <a:r>
              <a:rPr lang="fa-IR" sz="3200" dirty="0"/>
              <a:t>استفاده از مقیاس شماره گذاری درد که از صفر تا 10 شماره گذاری شده است.</a:t>
            </a:r>
          </a:p>
          <a:p>
            <a:endParaRPr lang="fa-IR" sz="3200" dirty="0"/>
          </a:p>
          <a:p>
            <a:endParaRPr lang="fa-IR" sz="3200" dirty="0"/>
          </a:p>
          <a:p>
            <a:endParaRPr lang="fa-IR" sz="3200" dirty="0"/>
          </a:p>
          <a:p>
            <a:endParaRPr lang="fa-IR" sz="3200" dirty="0"/>
          </a:p>
          <a:p>
            <a:endParaRPr lang="fa-IR" sz="3200" dirty="0"/>
          </a:p>
          <a:p>
            <a:endParaRPr lang="fa-IR" sz="3200" dirty="0"/>
          </a:p>
          <a:p>
            <a:r>
              <a:rPr lang="fa-IR" sz="3200" dirty="0"/>
              <a:t>2-	افزایش فعالیت های روزانه</a:t>
            </a:r>
          </a:p>
          <a:p>
            <a:r>
              <a:rPr lang="fa-IR" sz="3200" dirty="0"/>
              <a:t>3-	خواب و تغذیه مناسب و کافی</a:t>
            </a:r>
          </a:p>
          <a:p>
            <a:endParaRPr lang="fa-IR" sz="3200" dirty="0"/>
          </a:p>
          <a:p>
            <a:endParaRPr lang="fa-IR"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2132857"/>
            <a:ext cx="7344816" cy="1944216"/>
          </a:xfrm>
          <a:prstGeom prst="rect">
            <a:avLst/>
          </a:prstGeom>
        </p:spPr>
      </p:pic>
    </p:spTree>
    <p:extLst>
      <p:ext uri="{BB962C8B-B14F-4D97-AF65-F5344CB8AC3E}">
        <p14:creationId xmlns:p14="http://schemas.microsoft.com/office/powerpoint/2010/main" val="21133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circle(in)">
                                      <p:cBhvr>
                                        <p:cTn id="22" dur="20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circle(in)">
                                      <p:cBhvr>
                                        <p:cTn id="27"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2895600" y="685800"/>
            <a:ext cx="7772400" cy="1143000"/>
          </a:xfrm>
        </p:spPr>
        <p:txBody>
          <a:bodyPr>
            <a:normAutofit fontScale="90000"/>
          </a:bodyPr>
          <a:lstStyle/>
          <a:p>
            <a:pPr algn="ctr"/>
            <a:r>
              <a:rPr lang="en-US" altLang="en-US"/>
              <a:t>GENERAL PRINCIPLES OF PAIN MANAGEMENT</a:t>
            </a:r>
          </a:p>
        </p:txBody>
      </p:sp>
      <p:sp>
        <p:nvSpPr>
          <p:cNvPr id="23555" name="Rectangle 3"/>
          <p:cNvSpPr>
            <a:spLocks noGrp="1" noChangeArrowheads="1"/>
          </p:cNvSpPr>
          <p:nvPr>
            <p:ph type="subTitle" idx="1"/>
          </p:nvPr>
        </p:nvSpPr>
        <p:spPr>
          <a:xfrm>
            <a:off x="2895600" y="2667000"/>
            <a:ext cx="7467600" cy="3505200"/>
          </a:xfrm>
        </p:spPr>
        <p:txBody>
          <a:bodyPr>
            <a:normAutofit lnSpcReduction="10000"/>
          </a:bodyPr>
          <a:lstStyle/>
          <a:p>
            <a:pPr>
              <a:buFontTx/>
              <a:buChar char="•"/>
            </a:pPr>
            <a:r>
              <a:rPr lang="en-US" altLang="en-US" sz="3200" dirty="0">
                <a:solidFill>
                  <a:schemeClr val="tx1"/>
                </a:solidFill>
              </a:rPr>
              <a:t>Pain type and pain intensity should guide pain management</a:t>
            </a:r>
          </a:p>
          <a:p>
            <a:pPr>
              <a:buFontTx/>
              <a:buChar char="•"/>
            </a:pPr>
            <a:r>
              <a:rPr lang="en-US" altLang="en-US" sz="3200" dirty="0">
                <a:solidFill>
                  <a:schemeClr val="tx1"/>
                </a:solidFill>
              </a:rPr>
              <a:t>The lease invasive route (usually oral) should be used</a:t>
            </a:r>
          </a:p>
          <a:p>
            <a:pPr>
              <a:buFontTx/>
              <a:buChar char="•"/>
            </a:pPr>
            <a:r>
              <a:rPr lang="en-US" altLang="en-US" sz="3200" dirty="0">
                <a:solidFill>
                  <a:schemeClr val="tx1"/>
                </a:solidFill>
              </a:rPr>
              <a:t>For continuous pain, around the clock (ATC) dosing should be used instead of PRN dosing</a:t>
            </a:r>
          </a:p>
        </p:txBody>
      </p:sp>
    </p:spTree>
    <p:extLst>
      <p:ext uri="{BB962C8B-B14F-4D97-AF65-F5344CB8AC3E}">
        <p14:creationId xmlns:p14="http://schemas.microsoft.com/office/powerpoint/2010/main" val="7747984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2895600" y="685800"/>
            <a:ext cx="7772400" cy="1143000"/>
          </a:xfrm>
        </p:spPr>
        <p:txBody>
          <a:bodyPr>
            <a:normAutofit fontScale="90000"/>
          </a:bodyPr>
          <a:lstStyle/>
          <a:p>
            <a:pPr algn="ctr"/>
            <a:r>
              <a:rPr lang="en-US" altLang="en-US"/>
              <a:t>GENERAL PRINCIPLES OF PAIN MANAGEMENT cont.</a:t>
            </a:r>
          </a:p>
        </p:txBody>
      </p:sp>
      <p:sp>
        <p:nvSpPr>
          <p:cNvPr id="24579" name="Rectangle 3"/>
          <p:cNvSpPr>
            <a:spLocks noGrp="1" noChangeArrowheads="1"/>
          </p:cNvSpPr>
          <p:nvPr>
            <p:ph type="subTitle" idx="1"/>
          </p:nvPr>
        </p:nvSpPr>
        <p:spPr>
          <a:xfrm>
            <a:off x="2895600" y="2743200"/>
            <a:ext cx="7467600" cy="3657600"/>
          </a:xfrm>
        </p:spPr>
        <p:txBody>
          <a:bodyPr>
            <a:normAutofit fontScale="92500"/>
          </a:bodyPr>
          <a:lstStyle/>
          <a:p>
            <a:pPr>
              <a:buFontTx/>
              <a:buChar char="•"/>
            </a:pPr>
            <a:r>
              <a:rPr lang="en-US" altLang="en-US" sz="2800" dirty="0">
                <a:solidFill>
                  <a:schemeClr val="tx1"/>
                </a:solidFill>
              </a:rPr>
              <a:t>Frequent reassessment and monitoring for medication effectiveness and side effects is essential</a:t>
            </a:r>
          </a:p>
          <a:p>
            <a:pPr>
              <a:buFontTx/>
              <a:buChar char="•"/>
            </a:pPr>
            <a:r>
              <a:rPr lang="en-US" altLang="en-US" sz="2800" dirty="0">
                <a:solidFill>
                  <a:schemeClr val="tx1"/>
                </a:solidFill>
              </a:rPr>
              <a:t>Non-pharmacological measures are essential components of a pain management program</a:t>
            </a:r>
          </a:p>
          <a:p>
            <a:pPr>
              <a:buFontTx/>
              <a:buChar char="•"/>
            </a:pPr>
            <a:r>
              <a:rPr lang="en-US" altLang="en-US" sz="2800" dirty="0">
                <a:solidFill>
                  <a:schemeClr val="tx1"/>
                </a:solidFill>
              </a:rPr>
              <a:t>Non-physical pain (suffering) will never be relieved by medication alone</a:t>
            </a:r>
          </a:p>
          <a:p>
            <a:pPr algn="ctr"/>
            <a:endParaRPr lang="en-US" altLang="en-US" sz="2800" dirty="0"/>
          </a:p>
        </p:txBody>
      </p:sp>
    </p:spTree>
    <p:extLst>
      <p:ext uri="{BB962C8B-B14F-4D97-AF65-F5344CB8AC3E}">
        <p14:creationId xmlns:p14="http://schemas.microsoft.com/office/powerpoint/2010/main" val="28762912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1154954" y="940904"/>
            <a:ext cx="8134819" cy="2014331"/>
          </a:xfrm>
        </p:spPr>
        <p:txBody>
          <a:bodyPr>
            <a:normAutofit fontScale="90000"/>
          </a:bodyPr>
          <a:lstStyle/>
          <a:p>
            <a:pPr algn="ctr"/>
            <a:r>
              <a:rPr lang="en-US" altLang="en-US" dirty="0"/>
              <a:t>MEDICATIONS TO </a:t>
            </a:r>
            <a:r>
              <a:rPr lang="en-US" altLang="en-US" b="1" dirty="0"/>
              <a:t>AVOID</a:t>
            </a:r>
            <a:r>
              <a:rPr lang="en-US" altLang="en-US" dirty="0"/>
              <a:t> IN OLDER ADULTS (AMDA GUIDELINES)</a:t>
            </a:r>
          </a:p>
        </p:txBody>
      </p:sp>
      <p:sp>
        <p:nvSpPr>
          <p:cNvPr id="27651" name="Rectangle 3"/>
          <p:cNvSpPr>
            <a:spLocks noGrp="1" noChangeArrowheads="1"/>
          </p:cNvSpPr>
          <p:nvPr>
            <p:ph type="subTitle" idx="1"/>
          </p:nvPr>
        </p:nvSpPr>
        <p:spPr>
          <a:xfrm>
            <a:off x="2895600" y="3276600"/>
            <a:ext cx="7315200" cy="3581400"/>
          </a:xfrm>
        </p:spPr>
        <p:txBody>
          <a:bodyPr/>
          <a:lstStyle/>
          <a:p>
            <a:r>
              <a:rPr lang="en-US" altLang="en-US" sz="2800" u="sng" dirty="0">
                <a:solidFill>
                  <a:schemeClr val="tx1"/>
                </a:solidFill>
              </a:rPr>
              <a:t>NSAIDS</a:t>
            </a:r>
            <a:r>
              <a:rPr lang="en-US" altLang="en-US" sz="2800" dirty="0">
                <a:solidFill>
                  <a:schemeClr val="tx1"/>
                </a:solidFill>
              </a:rPr>
              <a:t>:	Indomethacin (Indocin)</a:t>
            </a:r>
          </a:p>
          <a:p>
            <a:r>
              <a:rPr lang="en-US" altLang="en-US" sz="2800" dirty="0">
                <a:solidFill>
                  <a:schemeClr val="tx1"/>
                </a:solidFill>
              </a:rPr>
              <a:t>		</a:t>
            </a:r>
            <a:r>
              <a:rPr lang="en-US" altLang="en-US" sz="2800" dirty="0" err="1">
                <a:solidFill>
                  <a:schemeClr val="tx1"/>
                </a:solidFill>
              </a:rPr>
              <a:t>Piroxicam</a:t>
            </a:r>
            <a:r>
              <a:rPr lang="en-US" altLang="en-US" sz="2800" dirty="0">
                <a:solidFill>
                  <a:schemeClr val="tx1"/>
                </a:solidFill>
              </a:rPr>
              <a:t> (</a:t>
            </a:r>
            <a:r>
              <a:rPr lang="en-US" altLang="en-US" sz="2800" dirty="0" err="1">
                <a:solidFill>
                  <a:schemeClr val="tx1"/>
                </a:solidFill>
              </a:rPr>
              <a:t>Feldene</a:t>
            </a:r>
            <a:r>
              <a:rPr lang="en-US" altLang="en-US" sz="2800" dirty="0">
                <a:solidFill>
                  <a:schemeClr val="tx1"/>
                </a:solidFill>
              </a:rPr>
              <a:t>)</a:t>
            </a:r>
          </a:p>
          <a:p>
            <a:r>
              <a:rPr lang="en-US" altLang="en-US" sz="2800" dirty="0">
                <a:solidFill>
                  <a:schemeClr val="tx1"/>
                </a:solidFill>
              </a:rPr>
              <a:t>		</a:t>
            </a:r>
            <a:r>
              <a:rPr lang="en-US" altLang="en-US" sz="2800" dirty="0" err="1">
                <a:solidFill>
                  <a:schemeClr val="tx1"/>
                </a:solidFill>
              </a:rPr>
              <a:t>Tolmetin</a:t>
            </a:r>
            <a:r>
              <a:rPr lang="en-US" altLang="en-US" sz="2800" dirty="0">
                <a:solidFill>
                  <a:schemeClr val="tx1"/>
                </a:solidFill>
              </a:rPr>
              <a:t> (</a:t>
            </a:r>
            <a:r>
              <a:rPr lang="en-US" altLang="en-US" sz="2800" dirty="0" err="1">
                <a:solidFill>
                  <a:schemeClr val="tx1"/>
                </a:solidFill>
              </a:rPr>
              <a:t>Tolectin</a:t>
            </a:r>
            <a:r>
              <a:rPr lang="en-US" altLang="en-US" sz="2800" dirty="0">
                <a:solidFill>
                  <a:schemeClr val="tx1"/>
                </a:solidFill>
              </a:rPr>
              <a:t>)</a:t>
            </a:r>
          </a:p>
          <a:p>
            <a:r>
              <a:rPr lang="en-US" altLang="en-US" sz="2800" dirty="0">
                <a:solidFill>
                  <a:schemeClr val="tx1"/>
                </a:solidFill>
              </a:rPr>
              <a:t>		</a:t>
            </a:r>
            <a:r>
              <a:rPr lang="en-US" altLang="en-US" sz="2800" dirty="0" err="1">
                <a:solidFill>
                  <a:schemeClr val="tx1"/>
                </a:solidFill>
              </a:rPr>
              <a:t>Meclofenemate</a:t>
            </a:r>
            <a:r>
              <a:rPr lang="en-US" altLang="en-US" sz="2800" dirty="0">
                <a:solidFill>
                  <a:schemeClr val="tx1"/>
                </a:solidFill>
              </a:rPr>
              <a:t> (</a:t>
            </a:r>
            <a:r>
              <a:rPr lang="en-US" altLang="en-US" sz="2800" dirty="0" err="1">
                <a:solidFill>
                  <a:schemeClr val="tx1"/>
                </a:solidFill>
              </a:rPr>
              <a:t>Meclomen</a:t>
            </a:r>
            <a:r>
              <a:rPr lang="en-US" altLang="en-US" sz="2800" dirty="0">
                <a:solidFill>
                  <a:schemeClr val="tx1"/>
                </a:solidFill>
              </a:rPr>
              <a:t>)</a:t>
            </a:r>
          </a:p>
        </p:txBody>
      </p:sp>
    </p:spTree>
    <p:extLst>
      <p:ext uri="{BB962C8B-B14F-4D97-AF65-F5344CB8AC3E}">
        <p14:creationId xmlns:p14="http://schemas.microsoft.com/office/powerpoint/2010/main" val="16456981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p:txBody>
          <a:bodyPr>
            <a:normAutofit fontScale="90000"/>
          </a:bodyPr>
          <a:lstStyle/>
          <a:p>
            <a:pPr algn="ctr"/>
            <a:r>
              <a:rPr lang="en-US" altLang="en-US"/>
              <a:t>MEDICATIONS TO AVOID IN OLDER ADULTS (AMDA GUIDELINES) cont.</a:t>
            </a:r>
          </a:p>
        </p:txBody>
      </p:sp>
      <p:sp>
        <p:nvSpPr>
          <p:cNvPr id="28675" name="Rectangle 3"/>
          <p:cNvSpPr>
            <a:spLocks noGrp="1" noChangeArrowheads="1"/>
          </p:cNvSpPr>
          <p:nvPr>
            <p:ph type="subTitle" idx="1"/>
          </p:nvPr>
        </p:nvSpPr>
        <p:spPr>
          <a:xfrm>
            <a:off x="2895600" y="3401568"/>
            <a:ext cx="7315200" cy="3456432"/>
          </a:xfrm>
        </p:spPr>
        <p:txBody>
          <a:bodyPr/>
          <a:lstStyle/>
          <a:p>
            <a:r>
              <a:rPr lang="en-US" altLang="en-US" sz="2800" u="sng" dirty="0">
                <a:solidFill>
                  <a:schemeClr val="tx1"/>
                </a:solidFill>
              </a:rPr>
              <a:t>NARCOTICS</a:t>
            </a:r>
            <a:r>
              <a:rPr lang="en-US" altLang="en-US" sz="2800" dirty="0">
                <a:solidFill>
                  <a:schemeClr val="tx1"/>
                </a:solidFill>
              </a:rPr>
              <a:t>:</a:t>
            </a:r>
          </a:p>
          <a:p>
            <a:r>
              <a:rPr lang="en-US" altLang="en-US" sz="2800" dirty="0">
                <a:solidFill>
                  <a:schemeClr val="tx1"/>
                </a:solidFill>
              </a:rPr>
              <a:t>		</a:t>
            </a:r>
            <a:r>
              <a:rPr lang="en-US" altLang="en-US" sz="2800" dirty="0" err="1">
                <a:solidFill>
                  <a:schemeClr val="tx1"/>
                </a:solidFill>
              </a:rPr>
              <a:t>Butorphanol</a:t>
            </a:r>
            <a:r>
              <a:rPr lang="en-US" altLang="en-US" sz="2800" dirty="0">
                <a:solidFill>
                  <a:schemeClr val="tx1"/>
                </a:solidFill>
              </a:rPr>
              <a:t> (</a:t>
            </a:r>
            <a:r>
              <a:rPr lang="en-US" altLang="en-US" sz="2800" dirty="0" err="1">
                <a:solidFill>
                  <a:schemeClr val="tx1"/>
                </a:solidFill>
              </a:rPr>
              <a:t>Stadol</a:t>
            </a:r>
            <a:r>
              <a:rPr lang="en-US" altLang="en-US" sz="2800" dirty="0">
                <a:solidFill>
                  <a:schemeClr val="tx1"/>
                </a:solidFill>
              </a:rPr>
              <a:t>)</a:t>
            </a:r>
          </a:p>
          <a:p>
            <a:r>
              <a:rPr lang="en-US" altLang="en-US" sz="2800" dirty="0">
                <a:solidFill>
                  <a:schemeClr val="tx1"/>
                </a:solidFill>
              </a:rPr>
              <a:t>		Propoxyphene * (Darvon) [* may be 		continued in long-term users for 		whom other pain medications are 		less effective]</a:t>
            </a:r>
          </a:p>
        </p:txBody>
      </p:sp>
    </p:spTree>
    <p:extLst>
      <p:ext uri="{BB962C8B-B14F-4D97-AF65-F5344CB8AC3E}">
        <p14:creationId xmlns:p14="http://schemas.microsoft.com/office/powerpoint/2010/main" val="3921139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p:txBody>
          <a:bodyPr>
            <a:normAutofit fontScale="90000"/>
          </a:bodyPr>
          <a:lstStyle/>
          <a:p>
            <a:pPr algn="ctr"/>
            <a:r>
              <a:rPr lang="en-US" altLang="en-US"/>
              <a:t>MEDICATIONS TO AVOID IN OLDER ADULTS (AMDA GUIDELINES) cont.</a:t>
            </a:r>
          </a:p>
        </p:txBody>
      </p:sp>
      <p:sp>
        <p:nvSpPr>
          <p:cNvPr id="29699" name="Rectangle 3"/>
          <p:cNvSpPr>
            <a:spLocks noGrp="1" noChangeArrowheads="1"/>
          </p:cNvSpPr>
          <p:nvPr>
            <p:ph type="subTitle" idx="1"/>
          </p:nvPr>
        </p:nvSpPr>
        <p:spPr>
          <a:xfrm>
            <a:off x="2895600" y="3401568"/>
            <a:ext cx="7543800" cy="2999232"/>
          </a:xfrm>
        </p:spPr>
        <p:txBody>
          <a:bodyPr/>
          <a:lstStyle/>
          <a:p>
            <a:r>
              <a:rPr lang="en-US" altLang="en-US" sz="2800" u="sng" dirty="0">
                <a:solidFill>
                  <a:schemeClr val="tx1"/>
                </a:solidFill>
              </a:rPr>
              <a:t>NARCOTICS</a:t>
            </a:r>
            <a:r>
              <a:rPr lang="en-US" altLang="en-US" sz="2800" dirty="0">
                <a:solidFill>
                  <a:schemeClr val="tx1"/>
                </a:solidFill>
              </a:rPr>
              <a:t> cont.:</a:t>
            </a:r>
          </a:p>
          <a:p>
            <a:endParaRPr lang="en-US" altLang="en-US" sz="2800" dirty="0">
              <a:solidFill>
                <a:schemeClr val="tx1"/>
              </a:solidFill>
            </a:endParaRPr>
          </a:p>
          <a:p>
            <a:r>
              <a:rPr lang="en-US" altLang="en-US" sz="2800" dirty="0">
                <a:solidFill>
                  <a:schemeClr val="tx1"/>
                </a:solidFill>
              </a:rPr>
              <a:t>		</a:t>
            </a:r>
            <a:r>
              <a:rPr lang="en-US" altLang="en-US" sz="2800" dirty="0" err="1">
                <a:solidFill>
                  <a:schemeClr val="tx1"/>
                </a:solidFill>
              </a:rPr>
              <a:t>Meperidene</a:t>
            </a:r>
            <a:r>
              <a:rPr lang="en-US" altLang="en-US" sz="2800" dirty="0">
                <a:solidFill>
                  <a:schemeClr val="tx1"/>
                </a:solidFill>
              </a:rPr>
              <a:t> (Demerol)</a:t>
            </a:r>
          </a:p>
          <a:p>
            <a:r>
              <a:rPr lang="en-US" altLang="en-US" sz="2800" dirty="0">
                <a:solidFill>
                  <a:schemeClr val="tx1"/>
                </a:solidFill>
              </a:rPr>
              <a:t>		</a:t>
            </a:r>
            <a:r>
              <a:rPr lang="en-US" altLang="en-US" sz="2800" dirty="0" err="1">
                <a:solidFill>
                  <a:schemeClr val="tx1"/>
                </a:solidFill>
              </a:rPr>
              <a:t>Nalbuphine</a:t>
            </a:r>
            <a:r>
              <a:rPr lang="en-US" altLang="en-US" sz="2800" dirty="0">
                <a:solidFill>
                  <a:schemeClr val="tx1"/>
                </a:solidFill>
              </a:rPr>
              <a:t> (</a:t>
            </a:r>
            <a:r>
              <a:rPr lang="en-US" altLang="en-US" sz="2800" dirty="0" err="1">
                <a:solidFill>
                  <a:schemeClr val="tx1"/>
                </a:solidFill>
              </a:rPr>
              <a:t>Nubain</a:t>
            </a:r>
            <a:r>
              <a:rPr lang="en-US" altLang="en-US" sz="2800" dirty="0">
                <a:solidFill>
                  <a:schemeClr val="tx1"/>
                </a:solidFill>
              </a:rPr>
              <a:t>)</a:t>
            </a:r>
          </a:p>
          <a:p>
            <a:r>
              <a:rPr lang="en-US" altLang="en-US" sz="2800" dirty="0">
                <a:solidFill>
                  <a:schemeClr val="tx1"/>
                </a:solidFill>
              </a:rPr>
              <a:t>		</a:t>
            </a:r>
            <a:r>
              <a:rPr lang="en-US" altLang="en-US" sz="2800" dirty="0" err="1">
                <a:solidFill>
                  <a:schemeClr val="tx1"/>
                </a:solidFill>
              </a:rPr>
              <a:t>Pentazocine</a:t>
            </a:r>
            <a:r>
              <a:rPr lang="en-US" altLang="en-US" sz="2800" dirty="0">
                <a:solidFill>
                  <a:schemeClr val="tx1"/>
                </a:solidFill>
              </a:rPr>
              <a:t> (</a:t>
            </a:r>
            <a:r>
              <a:rPr lang="en-US" altLang="en-US" sz="2800" dirty="0" err="1">
                <a:solidFill>
                  <a:schemeClr val="tx1"/>
                </a:solidFill>
              </a:rPr>
              <a:t>Talwin</a:t>
            </a:r>
            <a:r>
              <a:rPr lang="en-US" altLang="en-US" sz="2800" dirty="0">
                <a:solidFill>
                  <a:schemeClr val="tx1"/>
                </a:solidFill>
              </a:rPr>
              <a:t>)</a:t>
            </a:r>
          </a:p>
        </p:txBody>
      </p:sp>
    </p:spTree>
    <p:extLst>
      <p:ext uri="{BB962C8B-B14F-4D97-AF65-F5344CB8AC3E}">
        <p14:creationId xmlns:p14="http://schemas.microsoft.com/office/powerpoint/2010/main" val="1658480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2895600" y="457200"/>
            <a:ext cx="7772400" cy="1785938"/>
          </a:xfrm>
        </p:spPr>
        <p:txBody>
          <a:bodyPr>
            <a:normAutofit fontScale="90000"/>
          </a:bodyPr>
          <a:lstStyle/>
          <a:p>
            <a:pPr algn="ctr"/>
            <a:r>
              <a:rPr lang="en-US" altLang="en-US"/>
              <a:t>SIDE EFFECTS AND RISKS OF ANALGESICS (WISCONSIN CANCER PAIN INITIATIVE)</a:t>
            </a:r>
          </a:p>
        </p:txBody>
      </p:sp>
      <p:sp>
        <p:nvSpPr>
          <p:cNvPr id="30723" name="Rectangle 3"/>
          <p:cNvSpPr>
            <a:spLocks noGrp="1" noChangeArrowheads="1"/>
          </p:cNvSpPr>
          <p:nvPr>
            <p:ph type="subTitle" idx="1"/>
          </p:nvPr>
        </p:nvSpPr>
        <p:spPr>
          <a:xfrm>
            <a:off x="2895600" y="2819400"/>
            <a:ext cx="7315200" cy="3276600"/>
          </a:xfrm>
        </p:spPr>
        <p:txBody>
          <a:bodyPr>
            <a:normAutofit lnSpcReduction="10000"/>
          </a:bodyPr>
          <a:lstStyle/>
          <a:p>
            <a:r>
              <a:rPr lang="en-US" altLang="en-US" sz="2800" u="sng" dirty="0">
                <a:solidFill>
                  <a:schemeClr val="tx1"/>
                </a:solidFill>
              </a:rPr>
              <a:t>ACETAMINOPHEN</a:t>
            </a:r>
            <a:r>
              <a:rPr lang="en-US" altLang="en-US" sz="2800" dirty="0">
                <a:solidFill>
                  <a:schemeClr val="tx1"/>
                </a:solidFill>
              </a:rPr>
              <a:t>:</a:t>
            </a:r>
          </a:p>
          <a:p>
            <a:r>
              <a:rPr lang="en-US" altLang="en-US" sz="2800" dirty="0">
                <a:solidFill>
                  <a:schemeClr val="tx1"/>
                </a:solidFill>
              </a:rPr>
              <a:t>		Liver toxicity at high doses</a:t>
            </a:r>
          </a:p>
          <a:p>
            <a:r>
              <a:rPr lang="en-US" altLang="en-US" sz="2800" u="sng" dirty="0">
                <a:solidFill>
                  <a:schemeClr val="tx1"/>
                </a:solidFill>
              </a:rPr>
              <a:t>NSAIDS</a:t>
            </a:r>
            <a:r>
              <a:rPr lang="en-US" altLang="en-US" sz="2800" dirty="0">
                <a:solidFill>
                  <a:schemeClr val="tx1"/>
                </a:solidFill>
              </a:rPr>
              <a:t>:</a:t>
            </a:r>
          </a:p>
          <a:p>
            <a:r>
              <a:rPr lang="en-US" altLang="en-US" sz="2800" dirty="0">
                <a:solidFill>
                  <a:schemeClr val="tx1"/>
                </a:solidFill>
              </a:rPr>
              <a:t>		Gastric irritation and bleeding</a:t>
            </a:r>
          </a:p>
          <a:p>
            <a:r>
              <a:rPr lang="en-US" altLang="en-US" sz="2800" dirty="0">
                <a:solidFill>
                  <a:schemeClr val="tx1"/>
                </a:solidFill>
              </a:rPr>
              <a:t>		Renal failure</a:t>
            </a:r>
          </a:p>
          <a:p>
            <a:r>
              <a:rPr lang="en-US" altLang="en-US" sz="2800" dirty="0">
                <a:solidFill>
                  <a:schemeClr val="tx1"/>
                </a:solidFill>
              </a:rPr>
              <a:t>		Diminished platelet function</a:t>
            </a:r>
            <a:endParaRPr lang="en-US" altLang="en-US" dirty="0">
              <a:solidFill>
                <a:schemeClr val="tx1"/>
              </a:solidFill>
            </a:endParaRPr>
          </a:p>
        </p:txBody>
      </p:sp>
    </p:spTree>
    <p:extLst>
      <p:ext uri="{BB962C8B-B14F-4D97-AF65-F5344CB8AC3E}">
        <p14:creationId xmlns:p14="http://schemas.microsoft.com/office/powerpoint/2010/main" val="1766874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normAutofit fontScale="90000"/>
          </a:bodyPr>
          <a:lstStyle/>
          <a:p>
            <a:pPr algn="ctr"/>
            <a:r>
              <a:rPr lang="en-US" altLang="en-US"/>
              <a:t>SIDE EFFECTS AND RISKS OF ANALGESICS (WISCONSIN CANCER PAIN INITIATIVE) cont.</a:t>
            </a:r>
          </a:p>
        </p:txBody>
      </p:sp>
      <p:sp>
        <p:nvSpPr>
          <p:cNvPr id="31747" name="Rectangle 3"/>
          <p:cNvSpPr>
            <a:spLocks noGrp="1" noChangeArrowheads="1"/>
          </p:cNvSpPr>
          <p:nvPr>
            <p:ph type="subTitle" idx="1"/>
          </p:nvPr>
        </p:nvSpPr>
        <p:spPr>
          <a:xfrm>
            <a:off x="2560750" y="3646267"/>
            <a:ext cx="7467600" cy="2923032"/>
          </a:xfrm>
        </p:spPr>
        <p:txBody>
          <a:bodyPr>
            <a:normAutofit fontScale="92500" lnSpcReduction="10000"/>
          </a:bodyPr>
          <a:lstStyle/>
          <a:p>
            <a:r>
              <a:rPr lang="en-US" altLang="en-US" sz="2800" u="sng" dirty="0">
                <a:solidFill>
                  <a:schemeClr val="tx1"/>
                </a:solidFill>
              </a:rPr>
              <a:t>OPIOIDS</a:t>
            </a:r>
            <a:r>
              <a:rPr lang="en-US" altLang="en-US" sz="2800" dirty="0">
                <a:solidFill>
                  <a:schemeClr val="tx1"/>
                </a:solidFill>
              </a:rPr>
              <a:t>:</a:t>
            </a:r>
          </a:p>
          <a:p>
            <a:r>
              <a:rPr lang="en-US" altLang="en-US" sz="2800" dirty="0">
                <a:solidFill>
                  <a:schemeClr val="tx1"/>
                </a:solidFill>
              </a:rPr>
              <a:t>		Sedation</a:t>
            </a:r>
          </a:p>
          <a:p>
            <a:r>
              <a:rPr lang="en-US" altLang="en-US" sz="2800" dirty="0">
                <a:solidFill>
                  <a:schemeClr val="tx1"/>
                </a:solidFill>
              </a:rPr>
              <a:t>		Constipation</a:t>
            </a:r>
          </a:p>
          <a:p>
            <a:r>
              <a:rPr lang="en-US" altLang="en-US" sz="2800" dirty="0">
                <a:solidFill>
                  <a:schemeClr val="tx1"/>
                </a:solidFill>
              </a:rPr>
              <a:t>		Nausea and vomiting</a:t>
            </a:r>
          </a:p>
          <a:p>
            <a:r>
              <a:rPr lang="en-US" altLang="en-US" sz="2800" dirty="0">
                <a:solidFill>
                  <a:schemeClr val="tx1"/>
                </a:solidFill>
              </a:rPr>
              <a:t>		Itching</a:t>
            </a:r>
          </a:p>
          <a:p>
            <a:r>
              <a:rPr lang="en-US" altLang="en-US" sz="2800" dirty="0">
                <a:solidFill>
                  <a:schemeClr val="tx1"/>
                </a:solidFill>
              </a:rPr>
              <a:t>		Respiratory depression</a:t>
            </a:r>
          </a:p>
        </p:txBody>
      </p:sp>
    </p:spTree>
    <p:extLst>
      <p:ext uri="{BB962C8B-B14F-4D97-AF65-F5344CB8AC3E}">
        <p14:creationId xmlns:p14="http://schemas.microsoft.com/office/powerpoint/2010/main" val="20737033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154954" y="2186609"/>
            <a:ext cx="10016629" cy="1802295"/>
          </a:xfrm>
        </p:spPr>
        <p:txBody>
          <a:bodyPr>
            <a:normAutofit fontScale="90000"/>
          </a:bodyPr>
          <a:lstStyle/>
          <a:p>
            <a:pPr algn="ctr"/>
            <a:r>
              <a:rPr lang="en-US" altLang="en-US" dirty="0"/>
              <a:t>SIDE EFFECTS AND RISKS OF ANALGESICS (WISCONSIN CANCER PAIN INITIATIVE) cont.</a:t>
            </a:r>
          </a:p>
        </p:txBody>
      </p:sp>
      <p:sp>
        <p:nvSpPr>
          <p:cNvPr id="32771" name="Rectangle 3"/>
          <p:cNvSpPr>
            <a:spLocks noGrp="1" noChangeArrowheads="1"/>
          </p:cNvSpPr>
          <p:nvPr>
            <p:ph type="subTitle" idx="1"/>
          </p:nvPr>
        </p:nvSpPr>
        <p:spPr>
          <a:xfrm>
            <a:off x="2895600" y="4956312"/>
            <a:ext cx="6765235" cy="1520687"/>
          </a:xfrm>
        </p:spPr>
        <p:txBody>
          <a:bodyPr>
            <a:normAutofit fontScale="55000" lnSpcReduction="20000"/>
          </a:bodyPr>
          <a:lstStyle/>
          <a:p>
            <a:r>
              <a:rPr lang="en-US" altLang="en-US" sz="2800" u="sng" dirty="0">
                <a:solidFill>
                  <a:schemeClr val="tx1"/>
                </a:solidFill>
              </a:rPr>
              <a:t>ADJUVANTS</a:t>
            </a:r>
            <a:r>
              <a:rPr lang="en-US" altLang="en-US" sz="2800" dirty="0">
                <a:solidFill>
                  <a:schemeClr val="tx1"/>
                </a:solidFill>
              </a:rPr>
              <a:t>:</a:t>
            </a:r>
          </a:p>
          <a:p>
            <a:r>
              <a:rPr lang="en-US" altLang="en-US" sz="2800" dirty="0">
                <a:solidFill>
                  <a:schemeClr val="tx1"/>
                </a:solidFill>
              </a:rPr>
              <a:t>	Antidepressants:  dry mouth, 				constipation, urinary retention,  		orthostatic hypotension, drowsiness</a:t>
            </a:r>
          </a:p>
          <a:p>
            <a:r>
              <a:rPr lang="en-US" altLang="en-US" sz="2800" dirty="0">
                <a:solidFill>
                  <a:schemeClr val="tx1"/>
                </a:solidFill>
              </a:rPr>
              <a:t>	Anticonvulsants:  dose related bone			marrow suppression with 			Carbamazepine</a:t>
            </a:r>
          </a:p>
        </p:txBody>
      </p:sp>
    </p:spTree>
    <p:extLst>
      <p:ext uri="{BB962C8B-B14F-4D97-AF65-F5344CB8AC3E}">
        <p14:creationId xmlns:p14="http://schemas.microsoft.com/office/powerpoint/2010/main" val="11519872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1274223" y="2623930"/>
            <a:ext cx="10374438" cy="1497495"/>
          </a:xfrm>
        </p:spPr>
        <p:txBody>
          <a:bodyPr>
            <a:normAutofit fontScale="90000"/>
          </a:bodyPr>
          <a:lstStyle/>
          <a:p>
            <a:pPr algn="ctr"/>
            <a:r>
              <a:rPr lang="en-US" altLang="en-US" dirty="0"/>
              <a:t>SIDE EFFECTS AND RISKS OF ANALGESICS (WISCONSIN CANCER PAIN INITIATIVE cont.</a:t>
            </a:r>
          </a:p>
        </p:txBody>
      </p:sp>
      <p:sp>
        <p:nvSpPr>
          <p:cNvPr id="33795" name="Rectangle 3"/>
          <p:cNvSpPr>
            <a:spLocks noGrp="1" noChangeArrowheads="1"/>
          </p:cNvSpPr>
          <p:nvPr>
            <p:ph type="subTitle" idx="1"/>
          </p:nvPr>
        </p:nvSpPr>
        <p:spPr>
          <a:xfrm>
            <a:off x="185530" y="4359964"/>
            <a:ext cx="12006470" cy="2269435"/>
          </a:xfrm>
        </p:spPr>
        <p:txBody>
          <a:bodyPr/>
          <a:lstStyle/>
          <a:p>
            <a:r>
              <a:rPr lang="en-US" altLang="en-US" u="sng" dirty="0">
                <a:solidFill>
                  <a:schemeClr val="tx1"/>
                </a:solidFill>
              </a:rPr>
              <a:t>ADJUVANTS</a:t>
            </a:r>
            <a:r>
              <a:rPr lang="en-US" altLang="en-US" dirty="0">
                <a:solidFill>
                  <a:schemeClr val="tx1"/>
                </a:solidFill>
              </a:rPr>
              <a:t> cont.:</a:t>
            </a:r>
          </a:p>
          <a:p>
            <a:r>
              <a:rPr lang="en-US" altLang="en-US" dirty="0">
                <a:solidFill>
                  <a:schemeClr val="tx1"/>
                </a:solidFill>
              </a:rPr>
              <a:t>	</a:t>
            </a:r>
            <a:r>
              <a:rPr lang="en-US" altLang="en-US" dirty="0" err="1">
                <a:solidFill>
                  <a:schemeClr val="tx1"/>
                </a:solidFill>
              </a:rPr>
              <a:t>Corticosteriods</a:t>
            </a:r>
            <a:r>
              <a:rPr lang="en-US" altLang="en-US" dirty="0">
                <a:solidFill>
                  <a:schemeClr val="tx1"/>
                </a:solidFill>
              </a:rPr>
              <a:t>:  Cushing’s 			Syndrome, hyperglycemia, weight 	gain, mood changes</a:t>
            </a:r>
          </a:p>
        </p:txBody>
      </p:sp>
    </p:spTree>
    <p:extLst>
      <p:ext uri="{BB962C8B-B14F-4D97-AF65-F5344CB8AC3E}">
        <p14:creationId xmlns:p14="http://schemas.microsoft.com/office/powerpoint/2010/main" val="55288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034" y="0"/>
            <a:ext cx="7239000" cy="820122"/>
          </a:xfrm>
        </p:spPr>
        <p:txBody>
          <a:bodyPr/>
          <a:lstStyle/>
          <a:p>
            <a:pPr algn="ctr" rtl="1" eaLnBrk="1" fontAlgn="auto" hangingPunct="1">
              <a:spcAft>
                <a:spcPts val="0"/>
              </a:spcAft>
              <a:defRPr/>
            </a:pPr>
            <a:r>
              <a:rPr lang="fa-IR" dirty="0"/>
              <a:t>تبدیل یا بروز (</a:t>
            </a:r>
            <a:r>
              <a:rPr lang="en-US" dirty="0"/>
              <a:t>Transduction</a:t>
            </a:r>
            <a:r>
              <a:rPr lang="fa-IR" dirty="0"/>
              <a:t>)</a:t>
            </a:r>
            <a:endParaRPr lang="en-US" dirty="0"/>
          </a:p>
        </p:txBody>
      </p:sp>
      <p:sp>
        <p:nvSpPr>
          <p:cNvPr id="11267" name="Content Placeholder 2"/>
          <p:cNvSpPr>
            <a:spLocks noGrp="1"/>
          </p:cNvSpPr>
          <p:nvPr>
            <p:ph idx="1"/>
          </p:nvPr>
        </p:nvSpPr>
        <p:spPr>
          <a:xfrm>
            <a:off x="1524000" y="1214438"/>
            <a:ext cx="8129588" cy="5643562"/>
          </a:xfrm>
        </p:spPr>
        <p:txBody>
          <a:bodyPr/>
          <a:lstStyle/>
          <a:p>
            <a:pPr algn="ctr" rtl="1" eaLnBrk="1" hangingPunct="1">
              <a:lnSpc>
                <a:spcPct val="150000"/>
              </a:lnSpc>
            </a:pPr>
            <a:endParaRPr lang="fa-IR" altLang="en-US" sz="2400" b="1">
              <a:solidFill>
                <a:srgbClr val="00B050"/>
              </a:solidFill>
            </a:endParaRPr>
          </a:p>
          <a:p>
            <a:pPr algn="ctr" rtl="1" eaLnBrk="1" hangingPunct="1">
              <a:lnSpc>
                <a:spcPct val="150000"/>
              </a:lnSpc>
            </a:pPr>
            <a:endParaRPr lang="fa-IR" altLang="en-US" sz="2400" b="1">
              <a:solidFill>
                <a:srgbClr val="00B050"/>
              </a:solidFill>
            </a:endParaRPr>
          </a:p>
          <a:p>
            <a:pPr algn="ctr" rtl="1" eaLnBrk="1" hangingPunct="1">
              <a:lnSpc>
                <a:spcPct val="150000"/>
              </a:lnSpc>
            </a:pPr>
            <a:r>
              <a:rPr lang="fa-IR" altLang="en-US" sz="2400" b="1">
                <a:solidFill>
                  <a:srgbClr val="00B050"/>
                </a:solidFill>
              </a:rPr>
              <a:t>تبدیل انرژی محرکهای درد به انرژی الکتریکی که توسط رشته های عصبی- محیطی درد (</a:t>
            </a:r>
            <a:r>
              <a:rPr lang="en-US" altLang="en-US" sz="1800" b="1">
                <a:solidFill>
                  <a:srgbClr val="00B050"/>
                </a:solidFill>
              </a:rPr>
              <a:t>nociceptor</a:t>
            </a:r>
            <a:r>
              <a:rPr lang="fa-IR" altLang="en-US" sz="2400" b="1">
                <a:solidFill>
                  <a:srgbClr val="00B050"/>
                </a:solidFill>
              </a:rPr>
              <a:t>) صورت می گیرد را ترانس داکشن        می گویند</a:t>
            </a:r>
            <a:r>
              <a:rPr lang="fa-IR" altLang="en-US" b="1">
                <a:solidFill>
                  <a:srgbClr val="00B050"/>
                </a:solidFill>
              </a:rPr>
              <a:t>.</a:t>
            </a:r>
            <a:endParaRPr lang="en-US" altLang="en-US" b="1">
              <a:solidFill>
                <a:srgbClr val="00B050"/>
              </a:solidFill>
            </a:endParaRPr>
          </a:p>
        </p:txBody>
      </p:sp>
    </p:spTree>
    <p:extLst>
      <p:ext uri="{BB962C8B-B14F-4D97-AF65-F5344CB8AC3E}">
        <p14:creationId xmlns:p14="http://schemas.microsoft.com/office/powerpoint/2010/main" val="40588122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2895600" y="609600"/>
            <a:ext cx="7772400" cy="1143000"/>
          </a:xfrm>
        </p:spPr>
        <p:txBody>
          <a:bodyPr>
            <a:normAutofit fontScale="90000"/>
          </a:bodyPr>
          <a:lstStyle/>
          <a:p>
            <a:pPr algn="ctr"/>
            <a:r>
              <a:rPr lang="en-US" altLang="en-US"/>
              <a:t>NONPHARMACOLOGIC PAIN MANAGEMENT STRATEGIES</a:t>
            </a:r>
          </a:p>
        </p:txBody>
      </p:sp>
      <p:sp>
        <p:nvSpPr>
          <p:cNvPr id="34819" name="Rectangle 3"/>
          <p:cNvSpPr>
            <a:spLocks noGrp="1" noChangeArrowheads="1"/>
          </p:cNvSpPr>
          <p:nvPr>
            <p:ph type="subTitle" idx="1"/>
          </p:nvPr>
        </p:nvSpPr>
        <p:spPr>
          <a:xfrm>
            <a:off x="2971800" y="2667000"/>
            <a:ext cx="7239000" cy="3505200"/>
          </a:xfrm>
        </p:spPr>
        <p:txBody>
          <a:bodyPr>
            <a:normAutofit fontScale="92500" lnSpcReduction="10000"/>
          </a:bodyPr>
          <a:lstStyle/>
          <a:p>
            <a:pPr>
              <a:buFontTx/>
              <a:buChar char="•"/>
            </a:pPr>
            <a:r>
              <a:rPr lang="en-US" altLang="en-US" sz="2800" dirty="0">
                <a:solidFill>
                  <a:schemeClr val="tx1"/>
                </a:solidFill>
              </a:rPr>
              <a:t>Environmental enhancement (comfortable room temperature and noise level, music if resident desires)</a:t>
            </a:r>
          </a:p>
          <a:p>
            <a:pPr>
              <a:buFontTx/>
              <a:buChar char="•"/>
            </a:pPr>
            <a:endParaRPr lang="en-US" altLang="en-US" sz="2800" dirty="0">
              <a:solidFill>
                <a:schemeClr val="tx1"/>
              </a:solidFill>
            </a:endParaRPr>
          </a:p>
          <a:p>
            <a:pPr>
              <a:buFontTx/>
              <a:buChar char="•"/>
            </a:pPr>
            <a:r>
              <a:rPr lang="en-US" altLang="en-US" sz="2800" dirty="0">
                <a:solidFill>
                  <a:schemeClr val="tx1"/>
                </a:solidFill>
              </a:rPr>
              <a:t>Resident comfort (clean, dry and properly positioned)</a:t>
            </a:r>
          </a:p>
          <a:p>
            <a:pPr>
              <a:buFontTx/>
              <a:buChar char="•"/>
            </a:pPr>
            <a:endParaRPr lang="en-US" altLang="en-US" sz="2800" dirty="0">
              <a:solidFill>
                <a:schemeClr val="tx1"/>
              </a:solidFill>
            </a:endParaRPr>
          </a:p>
          <a:p>
            <a:pPr>
              <a:buFontTx/>
              <a:buChar char="•"/>
            </a:pPr>
            <a:r>
              <a:rPr lang="en-US" altLang="en-US" sz="2800" dirty="0">
                <a:solidFill>
                  <a:schemeClr val="tx1"/>
                </a:solidFill>
              </a:rPr>
              <a:t>Staff/family interaction*</a:t>
            </a:r>
          </a:p>
        </p:txBody>
      </p:sp>
    </p:spTree>
    <p:extLst>
      <p:ext uri="{BB962C8B-B14F-4D97-AF65-F5344CB8AC3E}">
        <p14:creationId xmlns:p14="http://schemas.microsoft.com/office/powerpoint/2010/main" val="2374909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2895600" y="762000"/>
            <a:ext cx="7772400" cy="1143000"/>
          </a:xfrm>
        </p:spPr>
        <p:txBody>
          <a:bodyPr>
            <a:normAutofit fontScale="90000"/>
          </a:bodyPr>
          <a:lstStyle/>
          <a:p>
            <a:pPr algn="ctr"/>
            <a:r>
              <a:rPr lang="en-US" altLang="en-US"/>
              <a:t>NONPHARMACOLOGIC PAIN MANAGEMENT STRATEGIES cont.</a:t>
            </a:r>
          </a:p>
        </p:txBody>
      </p:sp>
      <p:sp>
        <p:nvSpPr>
          <p:cNvPr id="35843" name="Rectangle 3"/>
          <p:cNvSpPr>
            <a:spLocks noGrp="1" noChangeArrowheads="1"/>
          </p:cNvSpPr>
          <p:nvPr>
            <p:ph type="subTitle" idx="1"/>
          </p:nvPr>
        </p:nvSpPr>
        <p:spPr>
          <a:xfrm>
            <a:off x="2895600" y="2971800"/>
            <a:ext cx="7391400" cy="3505200"/>
          </a:xfrm>
        </p:spPr>
        <p:txBody>
          <a:bodyPr/>
          <a:lstStyle/>
          <a:p>
            <a:pPr>
              <a:buFontTx/>
              <a:buChar char="•"/>
            </a:pPr>
            <a:r>
              <a:rPr lang="en-US" altLang="en-US" sz="2800" dirty="0">
                <a:solidFill>
                  <a:schemeClr val="tx1"/>
                </a:solidFill>
              </a:rPr>
              <a:t>Meditation, prayer, pastoral counseling*</a:t>
            </a:r>
          </a:p>
          <a:p>
            <a:pPr>
              <a:buFontTx/>
              <a:buChar char="•"/>
            </a:pPr>
            <a:endParaRPr lang="en-US" altLang="en-US" dirty="0">
              <a:solidFill>
                <a:schemeClr val="tx1"/>
              </a:solidFill>
            </a:endParaRPr>
          </a:p>
          <a:p>
            <a:pPr>
              <a:buFontTx/>
              <a:buChar char="•"/>
            </a:pPr>
            <a:r>
              <a:rPr lang="en-US" altLang="en-US" dirty="0">
                <a:solidFill>
                  <a:schemeClr val="tx1"/>
                </a:solidFill>
              </a:rPr>
              <a:t>Cutaneous stimulation</a:t>
            </a:r>
          </a:p>
          <a:p>
            <a:pPr marL="114300" lvl="1" indent="342900"/>
            <a:r>
              <a:rPr lang="en-US" altLang="en-US" dirty="0">
                <a:solidFill>
                  <a:schemeClr val="tx1"/>
                </a:solidFill>
              </a:rPr>
              <a:t>Heat</a:t>
            </a:r>
          </a:p>
          <a:p>
            <a:pPr marL="114300" lvl="1" indent="342900"/>
            <a:r>
              <a:rPr lang="en-US" altLang="en-US" dirty="0">
                <a:solidFill>
                  <a:schemeClr val="tx1"/>
                </a:solidFill>
              </a:rPr>
              <a:t>Cold</a:t>
            </a:r>
          </a:p>
          <a:p>
            <a:pPr marL="114300" lvl="1" indent="342900"/>
            <a:r>
              <a:rPr lang="en-US" altLang="en-US" dirty="0">
                <a:solidFill>
                  <a:schemeClr val="tx1"/>
                </a:solidFill>
              </a:rPr>
              <a:t>Massage, pressure, vibration, TENS</a:t>
            </a:r>
          </a:p>
          <a:p>
            <a:pPr marL="114300" lvl="1" indent="342900"/>
            <a:endParaRPr lang="en-US" altLang="en-US" dirty="0"/>
          </a:p>
        </p:txBody>
      </p:sp>
    </p:spTree>
    <p:extLst>
      <p:ext uri="{BB962C8B-B14F-4D97-AF65-F5344CB8AC3E}">
        <p14:creationId xmlns:p14="http://schemas.microsoft.com/office/powerpoint/2010/main" val="1359613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2895600" y="762000"/>
            <a:ext cx="7772400" cy="1143000"/>
          </a:xfrm>
        </p:spPr>
        <p:txBody>
          <a:bodyPr>
            <a:normAutofit fontScale="90000"/>
          </a:bodyPr>
          <a:lstStyle/>
          <a:p>
            <a:pPr algn="ctr"/>
            <a:r>
              <a:rPr lang="en-US" altLang="en-US"/>
              <a:t>NONPHARMACOLOGIC PAIN MANAGEMENT STRATEGIES cont.</a:t>
            </a:r>
          </a:p>
        </p:txBody>
      </p:sp>
      <p:sp>
        <p:nvSpPr>
          <p:cNvPr id="36867" name="Rectangle 3"/>
          <p:cNvSpPr>
            <a:spLocks noGrp="1" noChangeArrowheads="1"/>
          </p:cNvSpPr>
          <p:nvPr>
            <p:ph type="subTitle" idx="1"/>
          </p:nvPr>
        </p:nvSpPr>
        <p:spPr>
          <a:xfrm>
            <a:off x="2895600" y="2819400"/>
            <a:ext cx="7391400" cy="3657600"/>
          </a:xfrm>
        </p:spPr>
        <p:txBody>
          <a:bodyPr/>
          <a:lstStyle/>
          <a:p>
            <a:pPr>
              <a:buFontTx/>
              <a:buChar char="•"/>
            </a:pPr>
            <a:r>
              <a:rPr lang="en-US" altLang="en-US" dirty="0">
                <a:solidFill>
                  <a:schemeClr val="tx1"/>
                </a:solidFill>
              </a:rPr>
              <a:t>Distraction</a:t>
            </a:r>
          </a:p>
          <a:p>
            <a:pPr>
              <a:buFontTx/>
              <a:buChar char="•"/>
            </a:pPr>
            <a:endParaRPr lang="en-US" altLang="en-US" dirty="0">
              <a:solidFill>
                <a:schemeClr val="tx1"/>
              </a:solidFill>
            </a:endParaRPr>
          </a:p>
          <a:p>
            <a:pPr>
              <a:buFontTx/>
              <a:buChar char="•"/>
            </a:pPr>
            <a:r>
              <a:rPr lang="en-US" altLang="en-US" dirty="0">
                <a:solidFill>
                  <a:schemeClr val="tx1"/>
                </a:solidFill>
              </a:rPr>
              <a:t>Relaxation</a:t>
            </a:r>
          </a:p>
          <a:p>
            <a:r>
              <a:rPr lang="en-US" altLang="en-US" dirty="0">
                <a:solidFill>
                  <a:schemeClr val="tx1"/>
                </a:solidFill>
              </a:rPr>
              <a:t>*Important for relief of </a:t>
            </a:r>
            <a:r>
              <a:rPr lang="en-US" altLang="en-US" u="sng" dirty="0">
                <a:solidFill>
                  <a:schemeClr val="tx1"/>
                </a:solidFill>
              </a:rPr>
              <a:t>pain and suffering</a:t>
            </a:r>
            <a:endParaRPr lang="en-US" altLang="en-US" dirty="0">
              <a:solidFill>
                <a:schemeClr val="tx1"/>
              </a:solidFill>
            </a:endParaRPr>
          </a:p>
        </p:txBody>
      </p:sp>
    </p:spTree>
    <p:extLst>
      <p:ext uri="{BB962C8B-B14F-4D97-AF65-F5344CB8AC3E}">
        <p14:creationId xmlns:p14="http://schemas.microsoft.com/office/powerpoint/2010/main" val="3666131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3740" y="930501"/>
            <a:ext cx="8136904" cy="3657599"/>
          </a:xfrm>
        </p:spPr>
        <p:txBody>
          <a:bodyPr/>
          <a:lstStyle/>
          <a:p>
            <a:pPr marL="18288" indent="0" algn="ctr">
              <a:buNone/>
            </a:pPr>
            <a:r>
              <a:rPr lang="fa-IR" sz="5400" dirty="0">
                <a:solidFill>
                  <a:srgbClr val="0070C0"/>
                </a:solidFill>
              </a:rPr>
              <a:t>داستان مبارزه با درد مشغله ابدی انسانهاست.</a:t>
            </a:r>
            <a:r>
              <a:rPr lang="fa-IR" sz="5400" dirty="0"/>
              <a:t> </a:t>
            </a:r>
          </a:p>
          <a:p>
            <a:pPr marL="18288" indent="0" algn="ctr">
              <a:buNone/>
            </a:pPr>
            <a:endParaRPr lang="fa-IR" dirty="0"/>
          </a:p>
          <a:p>
            <a:pPr marL="18288" indent="0" algn="ctr">
              <a:buNone/>
            </a:pPr>
            <a:endParaRPr lang="fa-IR" dirty="0"/>
          </a:p>
          <a:p>
            <a:pPr marL="18288" indent="0">
              <a:buNone/>
            </a:pPr>
            <a:r>
              <a:rPr lang="fa-IR" sz="3200" dirty="0">
                <a:solidFill>
                  <a:srgbClr val="00B050"/>
                </a:solidFill>
              </a:rPr>
              <a:t>بقراط</a:t>
            </a:r>
          </a:p>
        </p:txBody>
      </p:sp>
    </p:spTree>
    <p:extLst>
      <p:ext uri="{BB962C8B-B14F-4D97-AF65-F5344CB8AC3E}">
        <p14:creationId xmlns:p14="http://schemas.microsoft.com/office/powerpoint/2010/main" val="344791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circle(in)">
                                      <p:cBhvr>
                                        <p:cTn id="1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Besso, Ober Gablethorn, and Matterhorn, Switzerland.jpg"/>
          <p:cNvPicPr>
            <a:picLocks noGrp="1" noChangeAspect="1"/>
          </p:cNvPicPr>
          <p:nvPr>
            <p:ph idx="1"/>
          </p:nvPr>
        </p:nvPicPr>
        <p:blipFill>
          <a:blip r:embed="rId2"/>
          <a:stretch>
            <a:fillRect/>
          </a:stretch>
        </p:blipFill>
        <p:spPr>
          <a:xfrm>
            <a:off x="1524000" y="0"/>
            <a:ext cx="9144000" cy="6858000"/>
          </a:xfrm>
          <a:ln w="38100" cap="sq">
            <a:solidFill>
              <a:srgbClr val="000000"/>
            </a:solidFill>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54705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fa-IR" dirty="0"/>
          </a:p>
        </p:txBody>
      </p:sp>
      <p:sp>
        <p:nvSpPr>
          <p:cNvPr id="2" name="Content Placeholder 1"/>
          <p:cNvSpPr>
            <a:spLocks noGrp="1"/>
          </p:cNvSpPr>
          <p:nvPr>
            <p:ph idx="1"/>
          </p:nvPr>
        </p:nvSpPr>
        <p:spPr>
          <a:xfrm>
            <a:off x="2207568" y="685802"/>
            <a:ext cx="7776864" cy="2599183"/>
          </a:xfrm>
        </p:spPr>
        <p:txBody>
          <a:bodyPr>
            <a:normAutofit/>
          </a:bodyPr>
          <a:lstStyle/>
          <a:p>
            <a:pPr marL="18288" indent="0" algn="ctr">
              <a:buNone/>
            </a:pPr>
            <a:r>
              <a:rPr lang="fa-IR" sz="4800" dirty="0">
                <a:solidFill>
                  <a:srgbClr val="002060"/>
                </a:solidFill>
              </a:rPr>
              <a:t>با سپاس از توجه شما</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564904"/>
            <a:ext cx="9144000" cy="4293096"/>
          </a:xfrm>
          <a:prstGeom prst="rect">
            <a:avLst/>
          </a:prstGeom>
        </p:spPr>
      </p:pic>
    </p:spTree>
    <p:extLst>
      <p:ext uri="{BB962C8B-B14F-4D97-AF65-F5344CB8AC3E}">
        <p14:creationId xmlns:p14="http://schemas.microsoft.com/office/powerpoint/2010/main" val="38628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548680"/>
            <a:ext cx="8219256" cy="6048672"/>
          </a:xfrm>
        </p:spPr>
        <p:txBody>
          <a:bodyPr>
            <a:normAutofit/>
          </a:bodyPr>
          <a:lstStyle/>
          <a:p>
            <a:pPr algn="r">
              <a:buNone/>
            </a:pPr>
            <a:r>
              <a:rPr lang="fa-IR" dirty="0"/>
              <a:t> فیبرهای عصبی بالابرنده درد به سه نوع هستند:</a:t>
            </a:r>
          </a:p>
          <a:p>
            <a:pPr algn="r">
              <a:buNone/>
            </a:pPr>
            <a:r>
              <a:rPr lang="en-US" dirty="0"/>
              <a:t>A </a:t>
            </a:r>
            <a:r>
              <a:rPr lang="fa-IR" dirty="0"/>
              <a:t>دارای میلین</a:t>
            </a:r>
          </a:p>
          <a:p>
            <a:pPr algn="r">
              <a:buNone/>
            </a:pPr>
            <a:r>
              <a:rPr lang="en-US" dirty="0"/>
              <a:t>B </a:t>
            </a:r>
            <a:r>
              <a:rPr lang="fa-IR" dirty="0"/>
              <a:t> دارای میلین</a:t>
            </a:r>
          </a:p>
          <a:p>
            <a:pPr algn="r">
              <a:buNone/>
            </a:pPr>
            <a:r>
              <a:rPr lang="en-US" dirty="0"/>
              <a:t>C </a:t>
            </a:r>
            <a:r>
              <a:rPr lang="fa-IR" dirty="0"/>
              <a:t> فاقد میلین</a:t>
            </a:r>
          </a:p>
          <a:p>
            <a:pPr algn="r">
              <a:buNone/>
            </a:pPr>
            <a:r>
              <a:rPr lang="en-US" dirty="0"/>
              <a:t>  </a:t>
            </a:r>
            <a:r>
              <a:rPr lang="fa-IR" dirty="0"/>
              <a:t> رشته های درد نوع اول و سوم درد نوع دوم را منتقل می کنند. </a:t>
            </a:r>
            <a:r>
              <a:rPr lang="en-US" dirty="0"/>
              <a:t>A B </a:t>
            </a:r>
            <a:endParaRPr lang="fa-IR" dirty="0"/>
          </a:p>
          <a:p>
            <a:pPr>
              <a:buNone/>
            </a:pPr>
            <a:r>
              <a:rPr lang="fa-IR" dirty="0"/>
              <a:t> این درد ها دوام بیشتری دارند.به همین دلیل درمان درد در اولین بار مهم است و منجر به کاهش نیاز به مسکن می شود.</a:t>
            </a:r>
          </a:p>
          <a:p>
            <a:pPr>
              <a:buNone/>
            </a:pPr>
            <a:r>
              <a:rPr lang="fa-IR" dirty="0"/>
              <a:t>مفاصل ،عضلات،فاشیا،تاندون و قرنیه دارای گیرنده درد </a:t>
            </a:r>
            <a:endParaRPr lang="en-US" dirty="0"/>
          </a:p>
          <a:p>
            <a:pPr>
              <a:buNone/>
            </a:pPr>
            <a:r>
              <a:rPr lang="fa-IR" dirty="0"/>
              <a:t>جهت انتقال محرک های دردناک هستند.</a:t>
            </a:r>
          </a:p>
          <a:p>
            <a:pPr>
              <a:buNone/>
            </a:pPr>
            <a:r>
              <a:rPr lang="fa-IR" dirty="0"/>
              <a:t>احشا فاقد پایانه های درد هستند.بنابراین یک تحریک منتشر مانند اتساع ،التهاب یا ایسکیمی روده درد شدیدی ایجاد می کند.</a:t>
            </a:r>
          </a:p>
          <a:p>
            <a:pPr>
              <a:buNone/>
            </a:pPr>
            <a:r>
              <a:rPr lang="fa-IR" dirty="0"/>
              <a:t>  </a:t>
            </a:r>
          </a:p>
          <a:p>
            <a:pPr>
              <a:buNone/>
            </a:pPr>
            <a:endParaRPr lang="fa-IR" dirty="0"/>
          </a:p>
          <a:p>
            <a:pPr algn="r">
              <a:buNone/>
            </a:pPr>
            <a:endParaRPr lang="fa-IR" dirty="0"/>
          </a:p>
        </p:txBody>
      </p:sp>
    </p:spTree>
    <p:extLst>
      <p:ext uri="{BB962C8B-B14F-4D97-AF65-F5344CB8AC3E}">
        <p14:creationId xmlns:p14="http://schemas.microsoft.com/office/powerpoint/2010/main" val="5050314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t>طبقه بندی دردبراساس علت ایجادکننده درد</a:t>
            </a:r>
            <a:endParaRPr lang="en-US" dirty="0"/>
          </a:p>
        </p:txBody>
      </p:sp>
      <p:sp>
        <p:nvSpPr>
          <p:cNvPr id="3" name="Content Placeholder 2"/>
          <p:cNvSpPr>
            <a:spLocks noGrp="1"/>
          </p:cNvSpPr>
          <p:nvPr>
            <p:ph idx="1"/>
          </p:nvPr>
        </p:nvSpPr>
        <p:spPr>
          <a:xfrm>
            <a:off x="2063552" y="1447800"/>
            <a:ext cx="8280920" cy="5149552"/>
          </a:xfrm>
        </p:spPr>
        <p:txBody>
          <a:bodyPr>
            <a:normAutofit/>
          </a:bodyPr>
          <a:lstStyle/>
          <a:p>
            <a:pPr algn="r">
              <a:buNone/>
            </a:pPr>
            <a:r>
              <a:rPr lang="fa-IR" dirty="0"/>
              <a:t> </a:t>
            </a:r>
            <a:r>
              <a:rPr lang="fa-IR" sz="3600" dirty="0">
                <a:solidFill>
                  <a:srgbClr val="FF0000"/>
                </a:solidFill>
              </a:rPr>
              <a:t>ناسیسپتیو:</a:t>
            </a:r>
            <a:r>
              <a:rPr lang="fa-IR" dirty="0"/>
              <a:t>درارتباط باتحریک گیرنده های ایجادکننده درد می باشد وممکن است سوماتیک یا احشایی باشد(سوماتیک دردی است که محدوده مشخصی داشته،دریک مکان مشخص وازیک عصب سوماتیک منشا گرفته است درداحشایی دردی است که منتشر،مبهم وگنگ بوده ومربوط به یک اتساع کپسول یا انسداد احشا توخالی است.</a:t>
            </a:r>
          </a:p>
          <a:p>
            <a:pPr algn="r">
              <a:buNone/>
            </a:pPr>
            <a:endParaRPr lang="fa-IR" dirty="0"/>
          </a:p>
          <a:p>
            <a:pPr algn="r">
              <a:buNone/>
            </a:pPr>
            <a:r>
              <a:rPr lang="fa-IR" sz="3600" dirty="0">
                <a:solidFill>
                  <a:srgbClr val="FF0000"/>
                </a:solidFill>
              </a:rPr>
              <a:t>نوروپاتی:</a:t>
            </a:r>
            <a:r>
              <a:rPr lang="fa-IR" dirty="0"/>
              <a:t>درنتیجه اختلال عملکرد سیستم اعصاب مرکزی است که سبب تحریک پذیری خودبخودی ودرد شدید می گردد ممکن است مرکزی یا محیطی باشد.</a:t>
            </a:r>
          </a:p>
          <a:p>
            <a:pPr algn="r">
              <a:buNone/>
            </a:pPr>
            <a:endParaRPr lang="en-US" dirty="0"/>
          </a:p>
        </p:txBody>
      </p:sp>
    </p:spTree>
    <p:extLst>
      <p:ext uri="{BB962C8B-B14F-4D97-AF65-F5344CB8AC3E}">
        <p14:creationId xmlns:p14="http://schemas.microsoft.com/office/powerpoint/2010/main" val="37591194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ltLang="en-US"/>
              <a:t>“prn” dosing</a:t>
            </a:r>
          </a:p>
        </p:txBody>
      </p:sp>
      <p:pic>
        <p:nvPicPr>
          <p:cNvPr id="52230" name="Picture 6" descr="PAIN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68701" y="2159000"/>
            <a:ext cx="6048375" cy="314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3646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latin typeface="Tempus Sans ITC" panose="04020404030D07020202" pitchFamily="82" charset="0"/>
              </a:rPr>
              <a:t>MAINTAINING AN OPIOID</a:t>
            </a:r>
          </a:p>
        </p:txBody>
      </p:sp>
      <p:sp>
        <p:nvSpPr>
          <p:cNvPr id="28676" name="Rectangle 4"/>
          <p:cNvSpPr>
            <a:spLocks noGrp="1" noChangeArrowheads="1"/>
          </p:cNvSpPr>
          <p:nvPr>
            <p:ph type="body" sz="half" idx="1"/>
          </p:nvPr>
        </p:nvSpPr>
        <p:spPr>
          <a:xfrm>
            <a:off x="2706688" y="2017713"/>
            <a:ext cx="3814762" cy="4114800"/>
          </a:xfrm>
        </p:spPr>
        <p:txBody>
          <a:bodyPr>
            <a:normAutofit lnSpcReduction="10000"/>
          </a:bodyPr>
          <a:lstStyle/>
          <a:p>
            <a:pPr>
              <a:lnSpc>
                <a:spcPct val="90000"/>
              </a:lnSpc>
              <a:buFont typeface="Wingdings" panose="05000000000000000000" pitchFamily="2" charset="2"/>
              <a:buNone/>
            </a:pPr>
            <a:r>
              <a:rPr lang="en-US" altLang="en-US" sz="2400">
                <a:latin typeface="Tempus Sans ITC" panose="04020404030D07020202" pitchFamily="82" charset="0"/>
              </a:rPr>
              <a:t>For constant pain:  (MAINTENANCE)</a:t>
            </a:r>
          </a:p>
          <a:p>
            <a:pPr>
              <a:lnSpc>
                <a:spcPct val="90000"/>
              </a:lnSpc>
              <a:buFont typeface="Wingdings" panose="05000000000000000000" pitchFamily="2" charset="2"/>
              <a:buNone/>
            </a:pPr>
            <a:r>
              <a:rPr lang="en-US" altLang="en-US" sz="2400">
                <a:latin typeface="Tempus Sans ITC" panose="04020404030D07020202" pitchFamily="82" charset="0"/>
              </a:rPr>
              <a:t>	1. Go long (convert 24hr total of short acting directly to long acting)</a:t>
            </a:r>
          </a:p>
          <a:p>
            <a:pPr>
              <a:lnSpc>
                <a:spcPct val="90000"/>
              </a:lnSpc>
              <a:buFont typeface="Wingdings" panose="05000000000000000000" pitchFamily="2" charset="2"/>
              <a:buNone/>
            </a:pPr>
            <a:r>
              <a:rPr lang="en-US" altLang="en-US" sz="2400">
                <a:latin typeface="Tempus Sans ITC" panose="04020404030D07020202" pitchFamily="82" charset="0"/>
              </a:rPr>
              <a:t>	2. REM breakthru = 10-20% of total daily dose, as short-acting, immediate release</a:t>
            </a:r>
          </a:p>
          <a:p>
            <a:pPr>
              <a:lnSpc>
                <a:spcPct val="90000"/>
              </a:lnSpc>
              <a:buFont typeface="Wingdings" panose="05000000000000000000" pitchFamily="2" charset="2"/>
              <a:buNone/>
            </a:pPr>
            <a:r>
              <a:rPr lang="en-US" altLang="en-US" sz="2400">
                <a:latin typeface="Tempus Sans ITC" panose="04020404030D07020202" pitchFamily="82" charset="0"/>
              </a:rPr>
              <a:t>	3. Re-eval, if 4+ breakthru/d, increase maintainance dose</a:t>
            </a:r>
          </a:p>
        </p:txBody>
      </p:sp>
      <p:pic>
        <p:nvPicPr>
          <p:cNvPr id="28678" name="Picture 6" descr="pain4"/>
          <p:cNvPicPr>
            <a:picLocks noGrp="1" noChangeAspect="1" noChangeArrowheads="1"/>
          </p:cNvPicPr>
          <p:nvPr>
            <p:ph sz="half" idx="2"/>
          </p:nvPr>
        </p:nvPicPr>
        <p:blipFill>
          <a:blip r:embed="rId3">
            <a:lum contrast="2000"/>
            <a:extLst>
              <a:ext uri="{28A0092B-C50C-407E-A947-70E740481C1C}">
                <a14:useLocalDpi xmlns:a14="http://schemas.microsoft.com/office/drawing/2010/main" val="0"/>
              </a:ext>
            </a:extLst>
          </a:blip>
          <a:srcRect/>
          <a:stretch>
            <a:fillRect/>
          </a:stretch>
        </p:blipFill>
        <p:spPr>
          <a:xfrm>
            <a:off x="6664326" y="2017713"/>
            <a:ext cx="3814763" cy="3738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273174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488</TotalTime>
  <Words>3966</Words>
  <Application>Microsoft Office PowerPoint</Application>
  <PresentationFormat>Widescreen</PresentationFormat>
  <Paragraphs>511</Paragraphs>
  <Slides>111</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111</vt:i4>
      </vt:variant>
    </vt:vector>
  </HeadingPairs>
  <TitlesOfParts>
    <vt:vector size="122" baseType="lpstr">
      <vt:lpstr>Arial</vt:lpstr>
      <vt:lpstr>Book Antiqua</vt:lpstr>
      <vt:lpstr>Calibri</vt:lpstr>
      <vt:lpstr>Century Gothic</vt:lpstr>
      <vt:lpstr>Cornerstone</vt:lpstr>
      <vt:lpstr>Tempus Sans ITC</vt:lpstr>
      <vt:lpstr>Trebuchet MS</vt:lpstr>
      <vt:lpstr>Wingdings</vt:lpstr>
      <vt:lpstr>Wingdings 2</vt:lpstr>
      <vt:lpstr>Wingdings 3</vt:lpstr>
      <vt:lpstr>Ion</vt:lpstr>
      <vt:lpstr>PowerPoint Presentation</vt:lpstr>
      <vt:lpstr>PowerPoint Presentation</vt:lpstr>
      <vt:lpstr>کلیات درد                            </vt:lpstr>
      <vt:lpstr>تعریف درد</vt:lpstr>
      <vt:lpstr>درد</vt:lpstr>
      <vt:lpstr>درد</vt:lpstr>
      <vt:lpstr>فیزیولوژی درد</vt:lpstr>
      <vt:lpstr>تبدیل یا بروز (Transduction)</vt:lpstr>
      <vt:lpstr>تبدیل یا بروز (Transduction)</vt:lpstr>
      <vt:lpstr>انتقال (transmission)</vt:lpstr>
      <vt:lpstr>انتقال (transmission)</vt:lpstr>
      <vt:lpstr>درک (perception)</vt:lpstr>
      <vt:lpstr>تعدیل (modulation)</vt:lpstr>
      <vt:lpstr>تعدیل (modulation)</vt:lpstr>
      <vt:lpstr>تئوری کنترل دریچه ای درد                                    (gate-control theory of pain)</vt:lpstr>
      <vt:lpstr>PowerPoint Presentation</vt:lpstr>
      <vt:lpstr>انواع درد</vt:lpstr>
      <vt:lpstr>انواع درد</vt:lpstr>
      <vt:lpstr>انواع درد</vt:lpstr>
      <vt:lpstr>عوامل مؤثر بر درد</vt:lpstr>
      <vt:lpstr>عوامل مؤثر بر درد</vt:lpstr>
      <vt:lpstr>عوامل مؤثر بر درد</vt:lpstr>
      <vt:lpstr>عوامل مؤثر بر درد</vt:lpstr>
      <vt:lpstr>واکنش به درد</vt:lpstr>
      <vt:lpstr>واکنش های فیزیولوژیک</vt:lpstr>
      <vt:lpstr>پاسخهای فیزیولوژیک به درد</vt:lpstr>
      <vt:lpstr>واکنش های رفتاری</vt:lpstr>
      <vt:lpstr>تأثیرات رفتاری درد</vt:lpstr>
      <vt:lpstr>واکنش های عاطفی (روانی)</vt:lpstr>
      <vt:lpstr>پاتوفیزیولوژی درد</vt:lpstr>
      <vt:lpstr>سیستم قلبی -عروقی</vt:lpstr>
      <vt:lpstr>سیستم گوارشی وادراری -تناسلی</vt:lpstr>
      <vt:lpstr>سیستم غدد درون ریز</vt:lpstr>
      <vt:lpstr>سیستم انعقادی</vt:lpstr>
      <vt:lpstr>سیستم ایمنی</vt:lpstr>
      <vt:lpstr>پرستاری درد</vt:lpstr>
      <vt:lpstr>کنترل محرکهای دردناک</vt:lpstr>
      <vt:lpstr>فرایند پرستاری در درد</vt:lpstr>
      <vt:lpstr>بررسی درد</vt:lpstr>
      <vt:lpstr>مقیاس های درد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تسکین درد</vt:lpstr>
      <vt:lpstr>PowerPoint Presentation</vt:lpstr>
      <vt:lpstr>روش های کلی تسکین درد</vt:lpstr>
      <vt:lpstr>مداخلات دارویی</vt:lpstr>
      <vt:lpstr>PowerPoint Presentation</vt:lpstr>
      <vt:lpstr>داروهای ضدالتهاب غیراستروییدی</vt:lpstr>
      <vt:lpstr>PowerPoint Presentation</vt:lpstr>
      <vt:lpstr>PowerPoint Presentation</vt:lpstr>
      <vt:lpstr>اقدامات دارویی برای کنترل درد</vt:lpstr>
      <vt:lpstr>اقدامات دارویی برای کنترل درد</vt:lpstr>
      <vt:lpstr>اقدامات دارویی برای کنترل درد</vt:lpstr>
      <vt:lpstr>PowerPoint Presentation</vt:lpstr>
      <vt:lpstr>PowerPoint Presentation</vt:lpstr>
      <vt:lpstr>PowerPoint Presentation</vt:lpstr>
      <vt:lpstr>PowerPoint Presentation</vt:lpstr>
      <vt:lpstr>داروهای کمکی</vt:lpstr>
      <vt:lpstr>PowerPoint Presentation</vt:lpstr>
      <vt:lpstr>روش های دیگر کنترل درد</vt:lpstr>
      <vt:lpstr>مداخلات غیردارویی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PRINCIPLES OF PAIN MANAGEMENT</vt:lpstr>
      <vt:lpstr>GENERAL PRINCIPLES OF PAIN MANAGEMENT cont.</vt:lpstr>
      <vt:lpstr>MEDICATIONS TO AVOID IN OLDER ADULTS (AMDA GUIDELINES)</vt:lpstr>
      <vt:lpstr>MEDICATIONS TO AVOID IN OLDER ADULTS (AMDA GUIDELINES) cont.</vt:lpstr>
      <vt:lpstr>MEDICATIONS TO AVOID IN OLDER ADULTS (AMDA GUIDELINES) cont.</vt:lpstr>
      <vt:lpstr>SIDE EFFECTS AND RISKS OF ANALGESICS (WISCONSIN CANCER PAIN INITIATIVE)</vt:lpstr>
      <vt:lpstr>SIDE EFFECTS AND RISKS OF ANALGESICS (WISCONSIN CANCER PAIN INITIATIVE) cont.</vt:lpstr>
      <vt:lpstr>SIDE EFFECTS AND RISKS OF ANALGESICS (WISCONSIN CANCER PAIN INITIATIVE) cont.</vt:lpstr>
      <vt:lpstr>SIDE EFFECTS AND RISKS OF ANALGESICS (WISCONSIN CANCER PAIN INITIATIVE cont.</vt:lpstr>
      <vt:lpstr>NONPHARMACOLOGIC PAIN MANAGEMENT STRATEGIES</vt:lpstr>
      <vt:lpstr>NONPHARMACOLOGIC PAIN MANAGEMENT STRATEGIES cont.</vt:lpstr>
      <vt:lpstr>NONPHARMACOLOGIC PAIN MANAGEMENT STRATEGIES cont.</vt:lpstr>
      <vt:lpstr>PowerPoint Presentation</vt:lpstr>
      <vt:lpstr>PowerPoint Presentation</vt:lpstr>
      <vt:lpstr>PowerPoint Presentation</vt:lpstr>
      <vt:lpstr>PowerPoint Presentation</vt:lpstr>
      <vt:lpstr>طبقه بندی دردبراساس علت ایجادکننده درد</vt:lpstr>
      <vt:lpstr>“prn” dosing</vt:lpstr>
      <vt:lpstr>MAINTAINING AN OPIOID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Marschke’s Modified Pain Escalator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 PAIN</dc:title>
  <dc:creator>df</dc:creator>
  <cp:lastModifiedBy>Sadaf</cp:lastModifiedBy>
  <cp:revision>39</cp:revision>
  <dcterms:created xsi:type="dcterms:W3CDTF">2018-10-19T06:18:10Z</dcterms:created>
  <dcterms:modified xsi:type="dcterms:W3CDTF">2023-02-07T17:18:40Z</dcterms:modified>
</cp:coreProperties>
</file>